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62"/>
  </p:notesMasterIdLst>
  <p:sldIdLst>
    <p:sldId id="256" r:id="rId2"/>
    <p:sldId id="673" r:id="rId3"/>
    <p:sldId id="674" r:id="rId4"/>
    <p:sldId id="737" r:id="rId5"/>
    <p:sldId id="675" r:id="rId6"/>
    <p:sldId id="258" r:id="rId7"/>
    <p:sldId id="259" r:id="rId8"/>
    <p:sldId id="260" r:id="rId9"/>
    <p:sldId id="261" r:id="rId10"/>
    <p:sldId id="262" r:id="rId11"/>
    <p:sldId id="263" r:id="rId12"/>
    <p:sldId id="264" r:id="rId13"/>
    <p:sldId id="655" r:id="rId14"/>
    <p:sldId id="265" r:id="rId15"/>
    <p:sldId id="656" r:id="rId16"/>
    <p:sldId id="657" r:id="rId17"/>
    <p:sldId id="669" r:id="rId18"/>
    <p:sldId id="671" r:id="rId19"/>
    <p:sldId id="672" r:id="rId20"/>
    <p:sldId id="670" r:id="rId21"/>
    <p:sldId id="667" r:id="rId22"/>
    <p:sldId id="668" r:id="rId23"/>
    <p:sldId id="665" r:id="rId24"/>
    <p:sldId id="267" r:id="rId25"/>
    <p:sldId id="268" r:id="rId26"/>
    <p:sldId id="269" r:id="rId27"/>
    <p:sldId id="270" r:id="rId28"/>
    <p:sldId id="271" r:id="rId29"/>
    <p:sldId id="664" r:id="rId30"/>
    <p:sldId id="272" r:id="rId31"/>
    <p:sldId id="661" r:id="rId32"/>
    <p:sldId id="273" r:id="rId33"/>
    <p:sldId id="274" r:id="rId34"/>
    <p:sldId id="276" r:id="rId35"/>
    <p:sldId id="287" r:id="rId36"/>
    <p:sldId id="275" r:id="rId37"/>
    <p:sldId id="277" r:id="rId38"/>
    <p:sldId id="278" r:id="rId39"/>
    <p:sldId id="279" r:id="rId40"/>
    <p:sldId id="280" r:id="rId41"/>
    <p:sldId id="281" r:id="rId42"/>
    <p:sldId id="282" r:id="rId43"/>
    <p:sldId id="650" r:id="rId44"/>
    <p:sldId id="283" r:id="rId45"/>
    <p:sldId id="284" r:id="rId46"/>
    <p:sldId id="651" r:id="rId47"/>
    <p:sldId id="285" r:id="rId48"/>
    <p:sldId id="288" r:id="rId49"/>
    <p:sldId id="289" r:id="rId50"/>
    <p:sldId id="290" r:id="rId51"/>
    <p:sldId id="652" r:id="rId52"/>
    <p:sldId id="663" r:id="rId53"/>
    <p:sldId id="291" r:id="rId54"/>
    <p:sldId id="653" r:id="rId55"/>
    <p:sldId id="292" r:id="rId56"/>
    <p:sldId id="293" r:id="rId57"/>
    <p:sldId id="662" r:id="rId58"/>
    <p:sldId id="295" r:id="rId59"/>
    <p:sldId id="296" r:id="rId60"/>
    <p:sldId id="297" r:id="rId61"/>
    <p:sldId id="298" r:id="rId62"/>
    <p:sldId id="299" r:id="rId63"/>
    <p:sldId id="300" r:id="rId64"/>
    <p:sldId id="301" r:id="rId65"/>
    <p:sldId id="302" r:id="rId66"/>
    <p:sldId id="303" r:id="rId67"/>
    <p:sldId id="305" r:id="rId68"/>
    <p:sldId id="306" r:id="rId69"/>
    <p:sldId id="307" r:id="rId70"/>
    <p:sldId id="308" r:id="rId71"/>
    <p:sldId id="309" r:id="rId72"/>
    <p:sldId id="310" r:id="rId73"/>
    <p:sldId id="311" r:id="rId74"/>
    <p:sldId id="312" r:id="rId75"/>
    <p:sldId id="313" r:id="rId76"/>
    <p:sldId id="314" r:id="rId77"/>
    <p:sldId id="315" r:id="rId78"/>
    <p:sldId id="316" r:id="rId79"/>
    <p:sldId id="317" r:id="rId80"/>
    <p:sldId id="318" r:id="rId81"/>
    <p:sldId id="319" r:id="rId82"/>
    <p:sldId id="320" r:id="rId83"/>
    <p:sldId id="321" r:id="rId84"/>
    <p:sldId id="323" r:id="rId85"/>
    <p:sldId id="325" r:id="rId86"/>
    <p:sldId id="326" r:id="rId87"/>
    <p:sldId id="327" r:id="rId88"/>
    <p:sldId id="328" r:id="rId89"/>
    <p:sldId id="330" r:id="rId90"/>
    <p:sldId id="329" r:id="rId91"/>
    <p:sldId id="457" r:id="rId92"/>
    <p:sldId id="331" r:id="rId93"/>
    <p:sldId id="332" r:id="rId94"/>
    <p:sldId id="333" r:id="rId95"/>
    <p:sldId id="456" r:id="rId96"/>
    <p:sldId id="334" r:id="rId97"/>
    <p:sldId id="335" r:id="rId98"/>
    <p:sldId id="336" r:id="rId99"/>
    <p:sldId id="337" r:id="rId100"/>
    <p:sldId id="338" r:id="rId101"/>
    <p:sldId id="339" r:id="rId102"/>
    <p:sldId id="340" r:id="rId103"/>
    <p:sldId id="341" r:id="rId104"/>
    <p:sldId id="342" r:id="rId105"/>
    <p:sldId id="343" r:id="rId106"/>
    <p:sldId id="344" r:id="rId107"/>
    <p:sldId id="345" r:id="rId108"/>
    <p:sldId id="346" r:id="rId109"/>
    <p:sldId id="347" r:id="rId110"/>
    <p:sldId id="348" r:id="rId111"/>
    <p:sldId id="349" r:id="rId112"/>
    <p:sldId id="350" r:id="rId113"/>
    <p:sldId id="351" r:id="rId114"/>
    <p:sldId id="352" r:id="rId115"/>
    <p:sldId id="353" r:id="rId116"/>
    <p:sldId id="354" r:id="rId117"/>
    <p:sldId id="355" r:id="rId118"/>
    <p:sldId id="356" r:id="rId119"/>
    <p:sldId id="357" r:id="rId120"/>
    <p:sldId id="358" r:id="rId121"/>
    <p:sldId id="359" r:id="rId122"/>
    <p:sldId id="361" r:id="rId123"/>
    <p:sldId id="362" r:id="rId124"/>
    <p:sldId id="458" r:id="rId125"/>
    <p:sldId id="363" r:id="rId126"/>
    <p:sldId id="365" r:id="rId127"/>
    <p:sldId id="366" r:id="rId128"/>
    <p:sldId id="367" r:id="rId129"/>
    <p:sldId id="368" r:id="rId130"/>
    <p:sldId id="369" r:id="rId131"/>
    <p:sldId id="370" r:id="rId132"/>
    <p:sldId id="459" r:id="rId133"/>
    <p:sldId id="372" r:id="rId134"/>
    <p:sldId id="374" r:id="rId135"/>
    <p:sldId id="375" r:id="rId136"/>
    <p:sldId id="460" r:id="rId137"/>
    <p:sldId id="376" r:id="rId138"/>
    <p:sldId id="377" r:id="rId139"/>
    <p:sldId id="649" r:id="rId140"/>
    <p:sldId id="676" r:id="rId141"/>
    <p:sldId id="677" r:id="rId142"/>
    <p:sldId id="678" r:id="rId143"/>
    <p:sldId id="679" r:id="rId144"/>
    <p:sldId id="680" r:id="rId145"/>
    <p:sldId id="681" r:id="rId146"/>
    <p:sldId id="682" r:id="rId147"/>
    <p:sldId id="683" r:id="rId148"/>
    <p:sldId id="684" r:id="rId149"/>
    <p:sldId id="685" r:id="rId150"/>
    <p:sldId id="686" r:id="rId151"/>
    <p:sldId id="687" r:id="rId152"/>
    <p:sldId id="688" r:id="rId153"/>
    <p:sldId id="689" r:id="rId154"/>
    <p:sldId id="690" r:id="rId155"/>
    <p:sldId id="691" r:id="rId156"/>
    <p:sldId id="692" r:id="rId157"/>
    <p:sldId id="693" r:id="rId158"/>
    <p:sldId id="694" r:id="rId159"/>
    <p:sldId id="695" r:id="rId160"/>
    <p:sldId id="696" r:id="rId161"/>
    <p:sldId id="697" r:id="rId162"/>
    <p:sldId id="698" r:id="rId163"/>
    <p:sldId id="699" r:id="rId164"/>
    <p:sldId id="700" r:id="rId165"/>
    <p:sldId id="702" r:id="rId166"/>
    <p:sldId id="703" r:id="rId167"/>
    <p:sldId id="704" r:id="rId168"/>
    <p:sldId id="705" r:id="rId169"/>
    <p:sldId id="706" r:id="rId170"/>
    <p:sldId id="707" r:id="rId171"/>
    <p:sldId id="708" r:id="rId172"/>
    <p:sldId id="709" r:id="rId173"/>
    <p:sldId id="710" r:id="rId174"/>
    <p:sldId id="711" r:id="rId175"/>
    <p:sldId id="712" r:id="rId176"/>
    <p:sldId id="713" r:id="rId177"/>
    <p:sldId id="714" r:id="rId178"/>
    <p:sldId id="715" r:id="rId179"/>
    <p:sldId id="716" r:id="rId180"/>
    <p:sldId id="717" r:id="rId181"/>
    <p:sldId id="718" r:id="rId182"/>
    <p:sldId id="719" r:id="rId183"/>
    <p:sldId id="720" r:id="rId184"/>
    <p:sldId id="721" r:id="rId185"/>
    <p:sldId id="722" r:id="rId186"/>
    <p:sldId id="723" r:id="rId187"/>
    <p:sldId id="724" r:id="rId188"/>
    <p:sldId id="725" r:id="rId189"/>
    <p:sldId id="726" r:id="rId190"/>
    <p:sldId id="727" r:id="rId191"/>
    <p:sldId id="728" r:id="rId192"/>
    <p:sldId id="729" r:id="rId193"/>
    <p:sldId id="730" r:id="rId194"/>
    <p:sldId id="731" r:id="rId195"/>
    <p:sldId id="732" r:id="rId196"/>
    <p:sldId id="733" r:id="rId197"/>
    <p:sldId id="734" r:id="rId198"/>
    <p:sldId id="735" r:id="rId199"/>
    <p:sldId id="736" r:id="rId200"/>
    <p:sldId id="738" r:id="rId201"/>
    <p:sldId id="739" r:id="rId202"/>
    <p:sldId id="740" r:id="rId203"/>
    <p:sldId id="741" r:id="rId204"/>
    <p:sldId id="742" r:id="rId205"/>
    <p:sldId id="743" r:id="rId206"/>
    <p:sldId id="744" r:id="rId207"/>
    <p:sldId id="745" r:id="rId208"/>
    <p:sldId id="746" r:id="rId209"/>
    <p:sldId id="747" r:id="rId210"/>
    <p:sldId id="748" r:id="rId211"/>
    <p:sldId id="749" r:id="rId212"/>
    <p:sldId id="750" r:id="rId213"/>
    <p:sldId id="751" r:id="rId214"/>
    <p:sldId id="752" r:id="rId215"/>
    <p:sldId id="753" r:id="rId216"/>
    <p:sldId id="754" r:id="rId217"/>
    <p:sldId id="755" r:id="rId218"/>
    <p:sldId id="756" r:id="rId219"/>
    <p:sldId id="757" r:id="rId220"/>
    <p:sldId id="758" r:id="rId221"/>
    <p:sldId id="759" r:id="rId222"/>
    <p:sldId id="760" r:id="rId223"/>
    <p:sldId id="761" r:id="rId224"/>
    <p:sldId id="762" r:id="rId225"/>
    <p:sldId id="763" r:id="rId226"/>
    <p:sldId id="764" r:id="rId227"/>
    <p:sldId id="765" r:id="rId228"/>
    <p:sldId id="766" r:id="rId229"/>
    <p:sldId id="767" r:id="rId230"/>
    <p:sldId id="768" r:id="rId231"/>
    <p:sldId id="769" r:id="rId232"/>
    <p:sldId id="770" r:id="rId233"/>
    <p:sldId id="771" r:id="rId234"/>
    <p:sldId id="772" r:id="rId235"/>
    <p:sldId id="773" r:id="rId236"/>
    <p:sldId id="774" r:id="rId237"/>
    <p:sldId id="775" r:id="rId238"/>
    <p:sldId id="776" r:id="rId239"/>
    <p:sldId id="777" r:id="rId240"/>
    <p:sldId id="778" r:id="rId241"/>
    <p:sldId id="779" r:id="rId242"/>
    <p:sldId id="780" r:id="rId243"/>
    <p:sldId id="781" r:id="rId244"/>
    <p:sldId id="782" r:id="rId245"/>
    <p:sldId id="783" r:id="rId246"/>
    <p:sldId id="784" r:id="rId247"/>
    <p:sldId id="785" r:id="rId248"/>
    <p:sldId id="786" r:id="rId249"/>
    <p:sldId id="787" r:id="rId250"/>
    <p:sldId id="788" r:id="rId251"/>
    <p:sldId id="789" r:id="rId252"/>
    <p:sldId id="790" r:id="rId253"/>
    <p:sldId id="791" r:id="rId254"/>
    <p:sldId id="792" r:id="rId255"/>
    <p:sldId id="793" r:id="rId256"/>
    <p:sldId id="794" r:id="rId257"/>
    <p:sldId id="795" r:id="rId258"/>
    <p:sldId id="796" r:id="rId259"/>
    <p:sldId id="797" r:id="rId260"/>
    <p:sldId id="798" r:id="rId261"/>
    <p:sldId id="799" r:id="rId262"/>
    <p:sldId id="800" r:id="rId263"/>
    <p:sldId id="801" r:id="rId264"/>
    <p:sldId id="802" r:id="rId265"/>
    <p:sldId id="803" r:id="rId266"/>
    <p:sldId id="804" r:id="rId267"/>
    <p:sldId id="805" r:id="rId268"/>
    <p:sldId id="806" r:id="rId269"/>
    <p:sldId id="807" r:id="rId270"/>
    <p:sldId id="808" r:id="rId271"/>
    <p:sldId id="809" r:id="rId272"/>
    <p:sldId id="810" r:id="rId273"/>
    <p:sldId id="811" r:id="rId274"/>
    <p:sldId id="812" r:id="rId275"/>
    <p:sldId id="813" r:id="rId276"/>
    <p:sldId id="814" r:id="rId277"/>
    <p:sldId id="815" r:id="rId278"/>
    <p:sldId id="816" r:id="rId279"/>
    <p:sldId id="817" r:id="rId280"/>
    <p:sldId id="818" r:id="rId281"/>
    <p:sldId id="819" r:id="rId282"/>
    <p:sldId id="820" r:id="rId283"/>
    <p:sldId id="821" r:id="rId284"/>
    <p:sldId id="822" r:id="rId285"/>
    <p:sldId id="823" r:id="rId286"/>
    <p:sldId id="830" r:id="rId287"/>
    <p:sldId id="824" r:id="rId288"/>
    <p:sldId id="825" r:id="rId289"/>
    <p:sldId id="826" r:id="rId290"/>
    <p:sldId id="827" r:id="rId291"/>
    <p:sldId id="828" r:id="rId292"/>
    <p:sldId id="829" r:id="rId293"/>
    <p:sldId id="831" r:id="rId294"/>
    <p:sldId id="832" r:id="rId295"/>
    <p:sldId id="833" r:id="rId296"/>
    <p:sldId id="834" r:id="rId297"/>
    <p:sldId id="835" r:id="rId298"/>
    <p:sldId id="836" r:id="rId299"/>
    <p:sldId id="837" r:id="rId300"/>
    <p:sldId id="838" r:id="rId301"/>
    <p:sldId id="839" r:id="rId302"/>
    <p:sldId id="840" r:id="rId303"/>
    <p:sldId id="841" r:id="rId304"/>
    <p:sldId id="842" r:id="rId305"/>
    <p:sldId id="843" r:id="rId306"/>
    <p:sldId id="844" r:id="rId307"/>
    <p:sldId id="845" r:id="rId308"/>
    <p:sldId id="846" r:id="rId309"/>
    <p:sldId id="847" r:id="rId310"/>
    <p:sldId id="856" r:id="rId311"/>
    <p:sldId id="849" r:id="rId312"/>
    <p:sldId id="850" r:id="rId313"/>
    <p:sldId id="865" r:id="rId314"/>
    <p:sldId id="851" r:id="rId315"/>
    <p:sldId id="852" r:id="rId316"/>
    <p:sldId id="853" r:id="rId317"/>
    <p:sldId id="854" r:id="rId318"/>
    <p:sldId id="857" r:id="rId319"/>
    <p:sldId id="858" r:id="rId320"/>
    <p:sldId id="859" r:id="rId321"/>
    <p:sldId id="866" r:id="rId322"/>
    <p:sldId id="867" r:id="rId323"/>
    <p:sldId id="868" r:id="rId324"/>
    <p:sldId id="869" r:id="rId325"/>
    <p:sldId id="870" r:id="rId326"/>
    <p:sldId id="871" r:id="rId327"/>
    <p:sldId id="860" r:id="rId328"/>
    <p:sldId id="861" r:id="rId329"/>
    <p:sldId id="862" r:id="rId330"/>
    <p:sldId id="863" r:id="rId331"/>
    <p:sldId id="864" r:id="rId332"/>
    <p:sldId id="872" r:id="rId333"/>
    <p:sldId id="873" r:id="rId334"/>
    <p:sldId id="874" r:id="rId335"/>
    <p:sldId id="875" r:id="rId336"/>
    <p:sldId id="876" r:id="rId337"/>
    <p:sldId id="877" r:id="rId338"/>
    <p:sldId id="878" r:id="rId339"/>
    <p:sldId id="879" r:id="rId340"/>
    <p:sldId id="880" r:id="rId341"/>
    <p:sldId id="881" r:id="rId342"/>
    <p:sldId id="921" r:id="rId343"/>
    <p:sldId id="882" r:id="rId344"/>
    <p:sldId id="883" r:id="rId345"/>
    <p:sldId id="884" r:id="rId346"/>
    <p:sldId id="885" r:id="rId347"/>
    <p:sldId id="886" r:id="rId348"/>
    <p:sldId id="887" r:id="rId349"/>
    <p:sldId id="888" r:id="rId350"/>
    <p:sldId id="889" r:id="rId351"/>
    <p:sldId id="890" r:id="rId352"/>
    <p:sldId id="891" r:id="rId353"/>
    <p:sldId id="892" r:id="rId354"/>
    <p:sldId id="893" r:id="rId355"/>
    <p:sldId id="894" r:id="rId356"/>
    <p:sldId id="895" r:id="rId357"/>
    <p:sldId id="896" r:id="rId358"/>
    <p:sldId id="897" r:id="rId359"/>
    <p:sldId id="898" r:id="rId360"/>
    <p:sldId id="899" r:id="rId361"/>
  </p:sldIdLst>
  <p:sldSz cx="9144000" cy="6858000" type="screen4x3"/>
  <p:notesSz cx="6858000" cy="9144000"/>
  <p:defaultTextStyle>
    <a:defPPr>
      <a:defRPr lang="ar-SA"/>
    </a:defPPr>
    <a:lvl1pPr algn="r" rtl="1" fontAlgn="base">
      <a:spcBef>
        <a:spcPct val="0"/>
      </a:spcBef>
      <a:spcAft>
        <a:spcPct val="0"/>
      </a:spcAft>
      <a:defRPr b="1" kern="1200">
        <a:solidFill>
          <a:schemeClr val="tx1"/>
        </a:solidFill>
        <a:latin typeface="Arial" pitchFamily="34" charset="0"/>
        <a:ea typeface="+mn-ea"/>
        <a:cs typeface="Arial" pitchFamily="34" charset="0"/>
      </a:defRPr>
    </a:lvl1pPr>
    <a:lvl2pPr marL="457200" algn="r" rtl="1" fontAlgn="base">
      <a:spcBef>
        <a:spcPct val="0"/>
      </a:spcBef>
      <a:spcAft>
        <a:spcPct val="0"/>
      </a:spcAft>
      <a:defRPr b="1" kern="1200">
        <a:solidFill>
          <a:schemeClr val="tx1"/>
        </a:solidFill>
        <a:latin typeface="Arial" pitchFamily="34" charset="0"/>
        <a:ea typeface="+mn-ea"/>
        <a:cs typeface="Arial" pitchFamily="34" charset="0"/>
      </a:defRPr>
    </a:lvl2pPr>
    <a:lvl3pPr marL="914400" algn="r" rtl="1" fontAlgn="base">
      <a:spcBef>
        <a:spcPct val="0"/>
      </a:spcBef>
      <a:spcAft>
        <a:spcPct val="0"/>
      </a:spcAft>
      <a:defRPr b="1"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b="1"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b="1" kern="1200">
        <a:solidFill>
          <a:schemeClr val="tx1"/>
        </a:solidFill>
        <a:latin typeface="Arial" pitchFamily="34" charset="0"/>
        <a:ea typeface="+mn-ea"/>
        <a:cs typeface="Arial" pitchFamily="34" charset="0"/>
      </a:defRPr>
    </a:lvl5pPr>
    <a:lvl6pPr marL="2286000" algn="r" defTabSz="914400" rtl="1" eaLnBrk="1" latinLnBrk="0" hangingPunct="1">
      <a:defRPr b="1" kern="1200">
        <a:solidFill>
          <a:schemeClr val="tx1"/>
        </a:solidFill>
        <a:latin typeface="Arial" pitchFamily="34" charset="0"/>
        <a:ea typeface="+mn-ea"/>
        <a:cs typeface="Arial" pitchFamily="34" charset="0"/>
      </a:defRPr>
    </a:lvl6pPr>
    <a:lvl7pPr marL="2743200" algn="r" defTabSz="914400" rtl="1" eaLnBrk="1" latinLnBrk="0" hangingPunct="1">
      <a:defRPr b="1" kern="1200">
        <a:solidFill>
          <a:schemeClr val="tx1"/>
        </a:solidFill>
        <a:latin typeface="Arial" pitchFamily="34" charset="0"/>
        <a:ea typeface="+mn-ea"/>
        <a:cs typeface="Arial" pitchFamily="34" charset="0"/>
      </a:defRPr>
    </a:lvl7pPr>
    <a:lvl8pPr marL="3200400" algn="r" defTabSz="914400" rtl="1" eaLnBrk="1" latinLnBrk="0" hangingPunct="1">
      <a:defRPr b="1" kern="1200">
        <a:solidFill>
          <a:schemeClr val="tx1"/>
        </a:solidFill>
        <a:latin typeface="Arial" pitchFamily="34" charset="0"/>
        <a:ea typeface="+mn-ea"/>
        <a:cs typeface="Arial" pitchFamily="34" charset="0"/>
      </a:defRPr>
    </a:lvl8pPr>
    <a:lvl9pPr marL="3657600" algn="r" defTabSz="914400" rtl="1" eaLnBrk="1" latinLnBrk="0" hangingPunct="1">
      <a:defRPr b="1"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507" autoAdjust="0"/>
    <p:restoredTop sz="94660"/>
  </p:normalViewPr>
  <p:slideViewPr>
    <p:cSldViewPr>
      <p:cViewPr varScale="1">
        <p:scale>
          <a:sx n="87" d="100"/>
          <a:sy n="87" d="100"/>
        </p:scale>
        <p:origin x="1806"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tableStyles" Target="tableStyles.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notesMaster" Target="notesMasters/notesMaster1.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presProps" Target="presProps.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theme" Target="theme/theme1.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173" Type="http://schemas.openxmlformats.org/officeDocument/2006/relationships/slide" Target="slides/slide172.xml"/><Relationship Id="rId229" Type="http://schemas.openxmlformats.org/officeDocument/2006/relationships/slide" Target="slides/slide228.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image" Target="../media/image36.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B3214096-0E7B-42DD-8284-842052897FAB}" type="datetimeFigureOut">
              <a:rPr lang="fa-IR" smtClean="0"/>
              <a:pPr/>
              <a:t>07/21/1441</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6F852ED1-2E5E-42D1-A6AF-764C51655A1E}" type="slidenum">
              <a:rPr lang="fa-IR" smtClean="0"/>
              <a:pPr/>
              <a:t>‹#›</a:t>
            </a:fld>
            <a:endParaRPr lang="fa-IR"/>
          </a:p>
        </p:txBody>
      </p:sp>
    </p:spTree>
    <p:extLst>
      <p:ext uri="{BB962C8B-B14F-4D97-AF65-F5344CB8AC3E}">
        <p14:creationId xmlns:p14="http://schemas.microsoft.com/office/powerpoint/2010/main" val="335393939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FEDC9"/>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39014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390148" name="Rectangle 4"/>
          <p:cNvSpPr>
            <a:spLocks noGrp="1" noChangeArrowheads="1"/>
          </p:cNvSpPr>
          <p:nvPr>
            <p:ph type="dt" sz="half" idx="2"/>
          </p:nvPr>
        </p:nvSpPr>
        <p:spPr/>
        <p:txBody>
          <a:bodyPr/>
          <a:lstStyle>
            <a:lvl1pPr>
              <a:defRPr/>
            </a:lvl1pPr>
          </a:lstStyle>
          <a:p>
            <a:endParaRPr lang="en-US"/>
          </a:p>
        </p:txBody>
      </p:sp>
      <p:sp>
        <p:nvSpPr>
          <p:cNvPr id="390149" name="Rectangle 5"/>
          <p:cNvSpPr>
            <a:spLocks noGrp="1" noChangeArrowheads="1"/>
          </p:cNvSpPr>
          <p:nvPr>
            <p:ph type="ftr" sz="quarter" idx="3"/>
          </p:nvPr>
        </p:nvSpPr>
        <p:spPr/>
        <p:txBody>
          <a:bodyPr/>
          <a:lstStyle>
            <a:lvl1pPr>
              <a:defRPr/>
            </a:lvl1pPr>
          </a:lstStyle>
          <a:p>
            <a:r>
              <a:rPr lang="en-US"/>
              <a:t>fbsep7.ir</a:t>
            </a:r>
          </a:p>
        </p:txBody>
      </p:sp>
      <p:sp>
        <p:nvSpPr>
          <p:cNvPr id="390150" name="Rectangle 6"/>
          <p:cNvSpPr>
            <a:spLocks noGrp="1" noChangeArrowheads="1"/>
          </p:cNvSpPr>
          <p:nvPr>
            <p:ph type="sldNum" sz="quarter" idx="4"/>
          </p:nvPr>
        </p:nvSpPr>
        <p:spPr/>
        <p:txBody>
          <a:bodyPr/>
          <a:lstStyle>
            <a:lvl1pPr>
              <a:defRPr/>
            </a:lvl1pPr>
          </a:lstStyle>
          <a:p>
            <a:fld id="{C2FE54F2-DF94-4E06-B0CC-F87782CD4F61}" type="slidenum">
              <a:rPr lang="ar-SA"/>
              <a:pPr/>
              <a:t>‹#›</a:t>
            </a:fld>
            <a:endParaRPr lang="en-US"/>
          </a:p>
        </p:txBody>
      </p:sp>
      <p:sp>
        <p:nvSpPr>
          <p:cNvPr id="390154" name="Rectangle 10"/>
          <p:cNvSpPr>
            <a:spLocks noChangeArrowheads="1"/>
          </p:cNvSpPr>
          <p:nvPr userDrawn="1"/>
        </p:nvSpPr>
        <p:spPr bwMode="auto">
          <a:xfrm>
            <a:off x="0" y="6524625"/>
            <a:ext cx="9144000" cy="333375"/>
          </a:xfrm>
          <a:prstGeom prst="rect">
            <a:avLst/>
          </a:prstGeom>
          <a:solidFill>
            <a:srgbClr val="FFCC00"/>
          </a:solidFill>
          <a:ln w="9525">
            <a:solidFill>
              <a:schemeClr val="tx1"/>
            </a:solidFill>
            <a:miter lim="800000"/>
            <a:headEnd/>
            <a:tailEnd/>
          </a:ln>
          <a:effectLst/>
        </p:spPr>
        <p:txBody>
          <a:bodyPr wrap="none" anchor="ctr"/>
          <a:lstStyle/>
          <a:p>
            <a:endParaRPr lang="fa-IR"/>
          </a:p>
        </p:txBody>
      </p:sp>
      <p:sp>
        <p:nvSpPr>
          <p:cNvPr id="390155" name="Rectangle 11"/>
          <p:cNvSpPr>
            <a:spLocks noChangeArrowheads="1"/>
          </p:cNvSpPr>
          <p:nvPr userDrawn="1"/>
        </p:nvSpPr>
        <p:spPr bwMode="auto">
          <a:xfrm>
            <a:off x="0" y="6453188"/>
            <a:ext cx="9144000" cy="71437"/>
          </a:xfrm>
          <a:prstGeom prst="rect">
            <a:avLst/>
          </a:prstGeom>
          <a:solidFill>
            <a:schemeClr val="bg1"/>
          </a:solidFill>
          <a:ln w="9525">
            <a:noFill/>
            <a:miter lim="800000"/>
            <a:headEnd/>
            <a:tailEnd/>
          </a:ln>
          <a:effectLst>
            <a:outerShdw dist="107763" dir="2700000" algn="ctr" rotWithShape="0">
              <a:schemeClr val="bg2">
                <a:alpha val="50000"/>
              </a:schemeClr>
            </a:outerShdw>
          </a:effectLst>
        </p:spPr>
        <p:txBody>
          <a:bodyPr wrap="none" anchor="ctr"/>
          <a:lstStyle/>
          <a:p>
            <a:endParaRPr lang="fa-IR"/>
          </a:p>
        </p:txBody>
      </p:sp>
      <p:pic>
        <p:nvPicPr>
          <p:cNvPr id="390160" name="Picture 16"/>
          <p:cNvPicPr>
            <a:picLocks noChangeAspect="1" noChangeArrowheads="1"/>
          </p:cNvPicPr>
          <p:nvPr userDrawn="1"/>
        </p:nvPicPr>
        <p:blipFill>
          <a:blip r:embed="rId2"/>
          <a:srcRect t="8217" b="32869"/>
          <a:stretch>
            <a:fillRect/>
          </a:stretch>
        </p:blipFill>
        <p:spPr bwMode="auto">
          <a:xfrm>
            <a:off x="0" y="-44450"/>
            <a:ext cx="9144000" cy="2752725"/>
          </a:xfrm>
          <a:prstGeom prst="rect">
            <a:avLst/>
          </a:prstGeom>
          <a:noFill/>
          <a:ln w="9525">
            <a:noFill/>
            <a:miter lim="800000"/>
            <a:headEnd/>
            <a:tailEnd/>
          </a:ln>
          <a:effectLst/>
        </p:spPr>
      </p:pic>
      <p:sp>
        <p:nvSpPr>
          <p:cNvPr id="390162" name="Line 18"/>
          <p:cNvSpPr>
            <a:spLocks noChangeShapeType="1"/>
          </p:cNvSpPr>
          <p:nvPr userDrawn="1"/>
        </p:nvSpPr>
        <p:spPr bwMode="auto">
          <a:xfrm>
            <a:off x="0" y="2708275"/>
            <a:ext cx="9144000" cy="0"/>
          </a:xfrm>
          <a:prstGeom prst="line">
            <a:avLst/>
          </a:prstGeom>
          <a:noFill/>
          <a:ln w="9525">
            <a:solidFill>
              <a:schemeClr val="tx1"/>
            </a:solidFill>
            <a:round/>
            <a:headEnd/>
            <a:tailEnd/>
          </a:ln>
          <a:effectLst/>
        </p:spPr>
        <p:txBody>
          <a:bodyPr/>
          <a:lstStyle/>
          <a:p>
            <a:endParaRPr lang="fa-IR"/>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fbsep7.ir</a:t>
            </a:r>
          </a:p>
        </p:txBody>
      </p:sp>
      <p:sp>
        <p:nvSpPr>
          <p:cNvPr id="6" name="Slide Number Placeholder 5"/>
          <p:cNvSpPr>
            <a:spLocks noGrp="1"/>
          </p:cNvSpPr>
          <p:nvPr>
            <p:ph type="sldNum" sz="quarter" idx="12"/>
          </p:nvPr>
        </p:nvSpPr>
        <p:spPr/>
        <p:txBody>
          <a:bodyPr/>
          <a:lstStyle>
            <a:lvl1pPr>
              <a:defRPr/>
            </a:lvl1pPr>
          </a:lstStyle>
          <a:p>
            <a:fld id="{BA9C422A-F23E-4C13-8136-BD4F9DABB96B}" type="slidenum">
              <a:rPr lang="ar-SA"/>
              <a:pPr/>
              <a:t>‹#›</a:t>
            </a:fld>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fbsep7.ir</a:t>
            </a:r>
          </a:p>
        </p:txBody>
      </p:sp>
      <p:sp>
        <p:nvSpPr>
          <p:cNvPr id="6" name="Slide Number Placeholder 5"/>
          <p:cNvSpPr>
            <a:spLocks noGrp="1"/>
          </p:cNvSpPr>
          <p:nvPr>
            <p:ph type="sldNum" sz="quarter" idx="12"/>
          </p:nvPr>
        </p:nvSpPr>
        <p:spPr/>
        <p:txBody>
          <a:bodyPr/>
          <a:lstStyle>
            <a:lvl1pPr>
              <a:defRPr/>
            </a:lvl1pPr>
          </a:lstStyle>
          <a:p>
            <a:fld id="{04FCC889-25AD-4BFF-9363-715FB3FEB505}" type="slidenum">
              <a:rPr lang="ar-SA"/>
              <a:pPr/>
              <a:t>‹#›</a:t>
            </a:fld>
            <a:endParaRPr lang="en-US"/>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fa-I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a:xfrm>
            <a:off x="6553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US"/>
              <a:t>fbsep7.ir</a:t>
            </a:r>
          </a:p>
        </p:txBody>
      </p:sp>
      <p:sp>
        <p:nvSpPr>
          <p:cNvPr id="7" name="Slide Number Placeholder 6"/>
          <p:cNvSpPr>
            <a:spLocks noGrp="1"/>
          </p:cNvSpPr>
          <p:nvPr>
            <p:ph type="sldNum" sz="quarter" idx="12"/>
          </p:nvPr>
        </p:nvSpPr>
        <p:spPr>
          <a:xfrm>
            <a:off x="457200" y="6245225"/>
            <a:ext cx="2133600" cy="476250"/>
          </a:xfrm>
        </p:spPr>
        <p:txBody>
          <a:bodyPr/>
          <a:lstStyle>
            <a:lvl1pPr>
              <a:defRPr/>
            </a:lvl1pPr>
          </a:lstStyle>
          <a:p>
            <a:fld id="{60B35625-9ED6-4A16-AFFF-5B7F241E9DDF}" type="slidenum">
              <a:rPr lang="ar-SA"/>
              <a:pPr/>
              <a:t>‹#›</a:t>
            </a:fld>
            <a:endParaRPr lang="en-US"/>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3" name="Date Placeholder 2"/>
          <p:cNvSpPr>
            <a:spLocks noGrp="1"/>
          </p:cNvSpPr>
          <p:nvPr>
            <p:ph type="dt" sz="half" idx="10"/>
          </p:nvPr>
        </p:nvSpPr>
        <p:spPr>
          <a:xfrm>
            <a:off x="6553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r>
              <a:rPr lang="en-US"/>
              <a:t>fbsep7.ir</a:t>
            </a:r>
          </a:p>
        </p:txBody>
      </p:sp>
      <p:sp>
        <p:nvSpPr>
          <p:cNvPr id="5" name="Slide Number Placeholder 4"/>
          <p:cNvSpPr>
            <a:spLocks noGrp="1"/>
          </p:cNvSpPr>
          <p:nvPr>
            <p:ph type="sldNum" sz="quarter" idx="12"/>
          </p:nvPr>
        </p:nvSpPr>
        <p:spPr>
          <a:xfrm>
            <a:off x="457200" y="6245225"/>
            <a:ext cx="2133600" cy="476250"/>
          </a:xfrm>
        </p:spPr>
        <p:txBody>
          <a:bodyPr/>
          <a:lstStyle>
            <a:lvl1pPr>
              <a:defRPr/>
            </a:lvl1pPr>
          </a:lstStyle>
          <a:p>
            <a:fld id="{A0B1F63F-C024-44A8-B57B-01E22315DB0C}" type="slidenum">
              <a:rPr lang="ar-SA"/>
              <a:pPr/>
              <a:t>‹#›</a:t>
            </a:fld>
            <a:endParaRPr lang="en-US"/>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fa-I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6" name="Date Placeholder 5"/>
          <p:cNvSpPr>
            <a:spLocks noGrp="1"/>
          </p:cNvSpPr>
          <p:nvPr>
            <p:ph type="dt" sz="half" idx="10"/>
          </p:nvPr>
        </p:nvSpPr>
        <p:spPr>
          <a:xfrm>
            <a:off x="6553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r>
              <a:rPr lang="en-US"/>
              <a:t>fbsep7.ir</a:t>
            </a:r>
          </a:p>
        </p:txBody>
      </p:sp>
      <p:sp>
        <p:nvSpPr>
          <p:cNvPr id="8" name="Slide Number Placeholder 7"/>
          <p:cNvSpPr>
            <a:spLocks noGrp="1"/>
          </p:cNvSpPr>
          <p:nvPr>
            <p:ph type="sldNum" sz="quarter" idx="12"/>
          </p:nvPr>
        </p:nvSpPr>
        <p:spPr>
          <a:xfrm>
            <a:off x="457200" y="6245225"/>
            <a:ext cx="2133600" cy="476250"/>
          </a:xfrm>
        </p:spPr>
        <p:txBody>
          <a:bodyPr/>
          <a:lstStyle>
            <a:lvl1pPr>
              <a:defRPr/>
            </a:lvl1pPr>
          </a:lstStyle>
          <a:p>
            <a:fld id="{BA2F46E0-AA8A-4D25-AFE8-F5FD35EEB3A5}" type="slidenum">
              <a:rPr lang="ar-SA"/>
              <a:pPr/>
              <a:t>‹#›</a:t>
            </a:fld>
            <a:endParaRPr 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fbsep7.ir</a:t>
            </a:r>
          </a:p>
        </p:txBody>
      </p:sp>
      <p:sp>
        <p:nvSpPr>
          <p:cNvPr id="6" name="Slide Number Placeholder 5"/>
          <p:cNvSpPr>
            <a:spLocks noGrp="1"/>
          </p:cNvSpPr>
          <p:nvPr>
            <p:ph type="sldNum" sz="quarter" idx="12"/>
          </p:nvPr>
        </p:nvSpPr>
        <p:spPr/>
        <p:txBody>
          <a:bodyPr/>
          <a:lstStyle>
            <a:lvl1pPr>
              <a:defRPr/>
            </a:lvl1pPr>
          </a:lstStyle>
          <a:p>
            <a:fld id="{BEBF4F1B-4969-4132-B47A-ACD56E74A0E7}" type="slidenum">
              <a:rPr lang="ar-SA"/>
              <a:pPr/>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fbsep7.ir</a:t>
            </a:r>
          </a:p>
        </p:txBody>
      </p:sp>
      <p:sp>
        <p:nvSpPr>
          <p:cNvPr id="6" name="Slide Number Placeholder 5"/>
          <p:cNvSpPr>
            <a:spLocks noGrp="1"/>
          </p:cNvSpPr>
          <p:nvPr>
            <p:ph type="sldNum" sz="quarter" idx="12"/>
          </p:nvPr>
        </p:nvSpPr>
        <p:spPr/>
        <p:txBody>
          <a:bodyPr/>
          <a:lstStyle>
            <a:lvl1pPr>
              <a:defRPr/>
            </a:lvl1pPr>
          </a:lstStyle>
          <a:p>
            <a:fld id="{C09E9FB7-0554-4FE8-981F-E4881BA895CC}" type="slidenum">
              <a:rPr lang="ar-SA"/>
              <a:pPr/>
              <a:t>‹#›</a:t>
            </a:fld>
            <a:endParaRPr 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a:t>fbsep7.ir</a:t>
            </a:r>
          </a:p>
        </p:txBody>
      </p:sp>
      <p:sp>
        <p:nvSpPr>
          <p:cNvPr id="7" name="Slide Number Placeholder 6"/>
          <p:cNvSpPr>
            <a:spLocks noGrp="1"/>
          </p:cNvSpPr>
          <p:nvPr>
            <p:ph type="sldNum" sz="quarter" idx="12"/>
          </p:nvPr>
        </p:nvSpPr>
        <p:spPr/>
        <p:txBody>
          <a:bodyPr/>
          <a:lstStyle>
            <a:lvl1pPr>
              <a:defRPr/>
            </a:lvl1pPr>
          </a:lstStyle>
          <a:p>
            <a:fld id="{B5E18144-FF95-4277-A0A3-767CE3AB0C87}" type="slidenum">
              <a:rPr lang="ar-SA"/>
              <a:pPr/>
              <a:t>‹#›</a:t>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r>
              <a:rPr lang="en-US"/>
              <a:t>fbsep7.ir</a:t>
            </a:r>
          </a:p>
        </p:txBody>
      </p:sp>
      <p:sp>
        <p:nvSpPr>
          <p:cNvPr id="9" name="Slide Number Placeholder 8"/>
          <p:cNvSpPr>
            <a:spLocks noGrp="1"/>
          </p:cNvSpPr>
          <p:nvPr>
            <p:ph type="sldNum" sz="quarter" idx="12"/>
          </p:nvPr>
        </p:nvSpPr>
        <p:spPr/>
        <p:txBody>
          <a:bodyPr/>
          <a:lstStyle>
            <a:lvl1pPr>
              <a:defRPr/>
            </a:lvl1pPr>
          </a:lstStyle>
          <a:p>
            <a:fld id="{FC918415-3129-4DAB-A6B4-5F2E04F83DAB}" type="slidenum">
              <a:rPr lang="ar-SA"/>
              <a:pPr/>
              <a:t>‹#›</a:t>
            </a:fld>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r>
              <a:rPr lang="en-US"/>
              <a:t>fbsep7.ir</a:t>
            </a:r>
          </a:p>
        </p:txBody>
      </p:sp>
      <p:sp>
        <p:nvSpPr>
          <p:cNvPr id="5" name="Slide Number Placeholder 4"/>
          <p:cNvSpPr>
            <a:spLocks noGrp="1"/>
          </p:cNvSpPr>
          <p:nvPr>
            <p:ph type="sldNum" sz="quarter" idx="12"/>
          </p:nvPr>
        </p:nvSpPr>
        <p:spPr/>
        <p:txBody>
          <a:bodyPr/>
          <a:lstStyle>
            <a:lvl1pPr>
              <a:defRPr/>
            </a:lvl1pPr>
          </a:lstStyle>
          <a:p>
            <a:fld id="{E06E026A-3945-4D79-AB0E-669A4E47C6CA}" type="slidenum">
              <a:rPr lang="ar-SA"/>
              <a:pPr/>
              <a:t>‹#›</a:t>
            </a:fld>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r>
              <a:rPr lang="en-US"/>
              <a:t>fbsep7.ir</a:t>
            </a:r>
          </a:p>
        </p:txBody>
      </p:sp>
      <p:sp>
        <p:nvSpPr>
          <p:cNvPr id="4" name="Slide Number Placeholder 3"/>
          <p:cNvSpPr>
            <a:spLocks noGrp="1"/>
          </p:cNvSpPr>
          <p:nvPr>
            <p:ph type="sldNum" sz="quarter" idx="12"/>
          </p:nvPr>
        </p:nvSpPr>
        <p:spPr/>
        <p:txBody>
          <a:bodyPr/>
          <a:lstStyle>
            <a:lvl1pPr>
              <a:defRPr/>
            </a:lvl1pPr>
          </a:lstStyle>
          <a:p>
            <a:fld id="{AB9CF0B4-7898-48B6-BEA2-18EEB065C429}" type="slidenum">
              <a:rPr lang="ar-SA"/>
              <a:pPr/>
              <a:t>‹#›</a:t>
            </a:fld>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a:t>fbsep7.ir</a:t>
            </a:r>
          </a:p>
        </p:txBody>
      </p:sp>
      <p:sp>
        <p:nvSpPr>
          <p:cNvPr id="7" name="Slide Number Placeholder 6"/>
          <p:cNvSpPr>
            <a:spLocks noGrp="1"/>
          </p:cNvSpPr>
          <p:nvPr>
            <p:ph type="sldNum" sz="quarter" idx="12"/>
          </p:nvPr>
        </p:nvSpPr>
        <p:spPr/>
        <p:txBody>
          <a:bodyPr/>
          <a:lstStyle>
            <a:lvl1pPr>
              <a:defRPr/>
            </a:lvl1pPr>
          </a:lstStyle>
          <a:p>
            <a:fld id="{EE34F71B-F214-4F8E-87B4-5274BB2BD463}" type="slidenum">
              <a:rPr lang="ar-SA"/>
              <a:pPr/>
              <a:t>‹#›</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a:t>fbsep7.ir</a:t>
            </a:r>
          </a:p>
        </p:txBody>
      </p:sp>
      <p:sp>
        <p:nvSpPr>
          <p:cNvPr id="7" name="Slide Number Placeholder 6"/>
          <p:cNvSpPr>
            <a:spLocks noGrp="1"/>
          </p:cNvSpPr>
          <p:nvPr>
            <p:ph type="sldNum" sz="quarter" idx="12"/>
          </p:nvPr>
        </p:nvSpPr>
        <p:spPr/>
        <p:txBody>
          <a:bodyPr/>
          <a:lstStyle>
            <a:lvl1pPr>
              <a:defRPr/>
            </a:lvl1pPr>
          </a:lstStyle>
          <a:p>
            <a:fld id="{FB5B824D-F54B-445B-B3F6-54D346FA18F9}" type="slidenum">
              <a:rPr lang="ar-SA"/>
              <a:pPr/>
              <a:t>‹#›</a:t>
            </a:fld>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 Target="../slides/slide6.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r>
              <a:rPr lang="en-US"/>
              <a:t>fbsep7.ir</a:t>
            </a:r>
          </a:p>
        </p:txBody>
      </p:sp>
      <p:sp>
        <p:nvSpPr>
          <p:cNvPr id="1030" name="Rectangle 6"/>
          <p:cNvSpPr>
            <a:spLocks noGrp="1" noChangeArrowheads="1"/>
          </p:cNvSpPr>
          <p:nvPr>
            <p:ph type="sldNum" sz="quarter" idx="4"/>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vl1pPr>
          </a:lstStyle>
          <a:p>
            <a:fld id="{8D9130ED-C0BD-4586-8323-6ECB2C7FC6BE}" type="slidenum">
              <a:rPr lang="ar-SA"/>
              <a:pPr/>
              <a:t>‹#›</a:t>
            </a:fld>
            <a:endParaRPr lang="en-US"/>
          </a:p>
        </p:txBody>
      </p:sp>
      <p:sp>
        <p:nvSpPr>
          <p:cNvPr id="1033" name="Rectangle 9"/>
          <p:cNvSpPr>
            <a:spLocks noChangeArrowheads="1"/>
          </p:cNvSpPr>
          <p:nvPr/>
        </p:nvSpPr>
        <p:spPr bwMode="auto">
          <a:xfrm>
            <a:off x="0" y="1052513"/>
            <a:ext cx="9144000" cy="360362"/>
          </a:xfrm>
          <a:prstGeom prst="rect">
            <a:avLst/>
          </a:prstGeom>
          <a:solidFill>
            <a:srgbClr val="FFCC00"/>
          </a:solidFill>
          <a:ln w="9525">
            <a:noFill/>
            <a:miter lim="800000"/>
            <a:headEnd/>
            <a:tailEnd/>
          </a:ln>
          <a:effectLst/>
        </p:spPr>
        <p:txBody>
          <a:bodyPr wrap="none" anchor="ctr"/>
          <a:lstStyle/>
          <a:p>
            <a:pPr algn="l"/>
            <a:endParaRPr lang="en-US" sz="2400">
              <a:solidFill>
                <a:srgbClr val="008080"/>
              </a:solidFill>
            </a:endParaRPr>
          </a:p>
        </p:txBody>
      </p:sp>
      <p:sp>
        <p:nvSpPr>
          <p:cNvPr id="1032" name="Rectangle 8"/>
          <p:cNvSpPr>
            <a:spLocks noChangeArrowheads="1"/>
          </p:cNvSpPr>
          <p:nvPr/>
        </p:nvSpPr>
        <p:spPr bwMode="auto">
          <a:xfrm>
            <a:off x="0" y="981075"/>
            <a:ext cx="9144000" cy="73025"/>
          </a:xfrm>
          <a:prstGeom prst="rect">
            <a:avLst/>
          </a:prstGeom>
          <a:solidFill>
            <a:schemeClr val="bg1"/>
          </a:solidFill>
          <a:ln w="9525">
            <a:noFill/>
            <a:miter lim="800000"/>
            <a:headEnd/>
            <a:tailEnd/>
          </a:ln>
          <a:effectLst>
            <a:outerShdw dist="107763" dir="2700000" algn="ctr" rotWithShape="0">
              <a:schemeClr val="bg2">
                <a:alpha val="50000"/>
              </a:schemeClr>
            </a:outerShdw>
          </a:effectLst>
        </p:spPr>
        <p:txBody>
          <a:bodyPr wrap="none" anchor="ctr"/>
          <a:lstStyle/>
          <a:p>
            <a:endParaRPr lang="fa-IR"/>
          </a:p>
        </p:txBody>
      </p:sp>
      <p:sp>
        <p:nvSpPr>
          <p:cNvPr id="1034" name="Rectangle 10"/>
          <p:cNvSpPr>
            <a:spLocks noChangeArrowheads="1"/>
          </p:cNvSpPr>
          <p:nvPr/>
        </p:nvSpPr>
        <p:spPr bwMode="auto">
          <a:xfrm>
            <a:off x="0" y="6524625"/>
            <a:ext cx="9144000" cy="333375"/>
          </a:xfrm>
          <a:prstGeom prst="rect">
            <a:avLst/>
          </a:prstGeom>
          <a:solidFill>
            <a:srgbClr val="FFCC00"/>
          </a:solidFill>
          <a:ln w="9525">
            <a:solidFill>
              <a:schemeClr val="tx1"/>
            </a:solidFill>
            <a:miter lim="800000"/>
            <a:headEnd/>
            <a:tailEnd/>
          </a:ln>
          <a:effectLst/>
        </p:spPr>
        <p:txBody>
          <a:bodyPr wrap="none" anchor="ctr"/>
          <a:lstStyle/>
          <a:p>
            <a:endParaRPr lang="fa-IR"/>
          </a:p>
        </p:txBody>
      </p:sp>
      <p:sp>
        <p:nvSpPr>
          <p:cNvPr id="1035" name="Rectangle 11"/>
          <p:cNvSpPr>
            <a:spLocks noChangeArrowheads="1"/>
          </p:cNvSpPr>
          <p:nvPr/>
        </p:nvSpPr>
        <p:spPr bwMode="auto">
          <a:xfrm>
            <a:off x="0" y="6453188"/>
            <a:ext cx="9144000" cy="71437"/>
          </a:xfrm>
          <a:prstGeom prst="rect">
            <a:avLst/>
          </a:prstGeom>
          <a:solidFill>
            <a:schemeClr val="bg1"/>
          </a:solidFill>
          <a:ln w="9525">
            <a:noFill/>
            <a:miter lim="800000"/>
            <a:headEnd/>
            <a:tailEnd/>
          </a:ln>
          <a:effectLst>
            <a:outerShdw dist="107763" dir="2700000" algn="ctr" rotWithShape="0">
              <a:schemeClr val="bg2">
                <a:alpha val="50000"/>
              </a:schemeClr>
            </a:outerShdw>
          </a:effectLst>
        </p:spPr>
        <p:txBody>
          <a:bodyPr wrap="none" anchor="ctr"/>
          <a:lstStyle/>
          <a:p>
            <a:endParaRPr lang="fa-IR"/>
          </a:p>
        </p:txBody>
      </p:sp>
      <p:pic>
        <p:nvPicPr>
          <p:cNvPr id="1037" name="Picture 13"/>
          <p:cNvPicPr>
            <a:picLocks noChangeAspect="1" noChangeArrowheads="1"/>
          </p:cNvPicPr>
          <p:nvPr/>
        </p:nvPicPr>
        <p:blipFill>
          <a:blip r:embed="rId16"/>
          <a:srcRect r="665"/>
          <a:stretch>
            <a:fillRect/>
          </a:stretch>
        </p:blipFill>
        <p:spPr bwMode="auto">
          <a:xfrm>
            <a:off x="0" y="58738"/>
            <a:ext cx="8893175" cy="993775"/>
          </a:xfrm>
          <a:prstGeom prst="rect">
            <a:avLst/>
          </a:prstGeom>
          <a:noFill/>
          <a:ln w="9525">
            <a:noFill/>
            <a:miter lim="800000"/>
            <a:headEnd/>
            <a:tailEnd/>
          </a:ln>
          <a:effectLst/>
        </p:spPr>
      </p:pic>
      <p:sp>
        <p:nvSpPr>
          <p:cNvPr id="1038" name="Rectangle 14"/>
          <p:cNvSpPr>
            <a:spLocks noChangeArrowheads="1"/>
          </p:cNvSpPr>
          <p:nvPr/>
        </p:nvSpPr>
        <p:spPr bwMode="auto">
          <a:xfrm>
            <a:off x="6105525" y="115888"/>
            <a:ext cx="2859088" cy="579437"/>
          </a:xfrm>
          <a:prstGeom prst="rect">
            <a:avLst/>
          </a:prstGeom>
          <a:noFill/>
          <a:ln w="9525">
            <a:noFill/>
            <a:miter lim="800000"/>
            <a:headEnd/>
            <a:tailEnd/>
          </a:ln>
          <a:effectLst/>
        </p:spPr>
        <p:txBody>
          <a:bodyPr wrap="none">
            <a:spAutoFit/>
          </a:bodyPr>
          <a:lstStyle/>
          <a:p>
            <a:r>
              <a:rPr lang="fa-IR" sz="3200">
                <a:effectLst>
                  <a:outerShdw blurRad="38100" dist="38100" dir="2700000" algn="tl">
                    <a:srgbClr val="C0C0C0"/>
                  </a:outerShdw>
                </a:effectLst>
              </a:rPr>
              <a:t>ماشینهای کشاورزی</a:t>
            </a:r>
            <a:endParaRPr lang="en-US" sz="3200">
              <a:effectLst>
                <a:outerShdw blurRad="38100" dist="38100" dir="2700000" algn="tl">
                  <a:srgbClr val="C0C0C0"/>
                </a:outerShdw>
              </a:effectLst>
            </a:endParaRPr>
          </a:p>
        </p:txBody>
      </p:sp>
      <p:sp>
        <p:nvSpPr>
          <p:cNvPr id="1039" name="Rectangle 15"/>
          <p:cNvSpPr>
            <a:spLocks noChangeArrowheads="1"/>
          </p:cNvSpPr>
          <p:nvPr/>
        </p:nvSpPr>
        <p:spPr bwMode="auto">
          <a:xfrm>
            <a:off x="8893175" y="0"/>
            <a:ext cx="250825" cy="1052513"/>
          </a:xfrm>
          <a:prstGeom prst="rect">
            <a:avLst/>
          </a:prstGeom>
          <a:solidFill>
            <a:schemeClr val="bg1"/>
          </a:solidFill>
          <a:ln w="9525">
            <a:noFill/>
            <a:miter lim="800000"/>
            <a:headEnd/>
            <a:tailEnd/>
          </a:ln>
          <a:effectLst/>
        </p:spPr>
        <p:txBody>
          <a:bodyPr wrap="none" anchor="ctr"/>
          <a:lstStyle/>
          <a:p>
            <a:pPr algn="ctr"/>
            <a:endParaRPr lang="en-US"/>
          </a:p>
        </p:txBody>
      </p:sp>
      <p:sp>
        <p:nvSpPr>
          <p:cNvPr id="1042" name="Text Box 18">
            <a:hlinkClick r:id="rId17" action="ppaction://hlinksldjump"/>
          </p:cNvPr>
          <p:cNvSpPr txBox="1">
            <a:spLocks noChangeArrowheads="1"/>
          </p:cNvSpPr>
          <p:nvPr/>
        </p:nvSpPr>
        <p:spPr bwMode="auto">
          <a:xfrm>
            <a:off x="7162800" y="6524625"/>
            <a:ext cx="1981200" cy="366713"/>
          </a:xfrm>
          <a:prstGeom prst="rect">
            <a:avLst/>
          </a:prstGeom>
          <a:noFill/>
          <a:ln w="9525">
            <a:noFill/>
            <a:miter lim="800000"/>
            <a:headEnd/>
            <a:tailEnd/>
          </a:ln>
          <a:effectLst/>
        </p:spPr>
        <p:txBody>
          <a:bodyPr wrap="none">
            <a:spAutoFit/>
          </a:bodyPr>
          <a:lstStyle/>
          <a:p>
            <a:r>
              <a:rPr lang="fa-IR" b="0"/>
              <a:t>برگشت به فهرست درس</a:t>
            </a:r>
            <a:endParaRPr lang="en-US" b="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fade/>
  </p:transition>
  <p:hf sldNum="0" hdr="0" dt="0"/>
  <p:txStyles>
    <p:titleStyle>
      <a:lvl1pPr algn="ctr" rtl="1" fontAlgn="base">
        <a:spcBef>
          <a:spcPct val="0"/>
        </a:spcBef>
        <a:spcAft>
          <a:spcPct val="0"/>
        </a:spcAft>
        <a:defRPr sz="4400">
          <a:solidFill>
            <a:schemeClr val="tx2"/>
          </a:solidFill>
          <a:latin typeface="+mj-lt"/>
          <a:ea typeface="+mj-ea"/>
          <a:cs typeface="+mj-cs"/>
        </a:defRPr>
      </a:lvl1pPr>
      <a:lvl2pPr algn="ctr" rtl="1" fontAlgn="base">
        <a:spcBef>
          <a:spcPct val="0"/>
        </a:spcBef>
        <a:spcAft>
          <a:spcPct val="0"/>
        </a:spcAft>
        <a:defRPr sz="4400">
          <a:solidFill>
            <a:schemeClr val="tx2"/>
          </a:solidFill>
          <a:latin typeface="Arial" pitchFamily="34" charset="0"/>
          <a:cs typeface="Arial" pitchFamily="34" charset="0"/>
        </a:defRPr>
      </a:lvl2pPr>
      <a:lvl3pPr algn="ctr" rtl="1" fontAlgn="base">
        <a:spcBef>
          <a:spcPct val="0"/>
        </a:spcBef>
        <a:spcAft>
          <a:spcPct val="0"/>
        </a:spcAft>
        <a:defRPr sz="4400">
          <a:solidFill>
            <a:schemeClr val="tx2"/>
          </a:solidFill>
          <a:latin typeface="Arial" pitchFamily="34" charset="0"/>
          <a:cs typeface="Arial" pitchFamily="34" charset="0"/>
        </a:defRPr>
      </a:lvl3pPr>
      <a:lvl4pPr algn="ctr" rtl="1" fontAlgn="base">
        <a:spcBef>
          <a:spcPct val="0"/>
        </a:spcBef>
        <a:spcAft>
          <a:spcPct val="0"/>
        </a:spcAft>
        <a:defRPr sz="4400">
          <a:solidFill>
            <a:schemeClr val="tx2"/>
          </a:solidFill>
          <a:latin typeface="Arial" pitchFamily="34" charset="0"/>
          <a:cs typeface="Arial" pitchFamily="34" charset="0"/>
        </a:defRPr>
      </a:lvl4pPr>
      <a:lvl5pPr algn="ctr" rtl="1" fontAlgn="base">
        <a:spcBef>
          <a:spcPct val="0"/>
        </a:spcBef>
        <a:spcAft>
          <a:spcPct val="0"/>
        </a:spcAft>
        <a:defRPr sz="4400">
          <a:solidFill>
            <a:schemeClr val="tx2"/>
          </a:solidFill>
          <a:latin typeface="Arial" pitchFamily="34" charset="0"/>
          <a:cs typeface="Arial" pitchFamily="34" charset="0"/>
        </a:defRPr>
      </a:lvl5pPr>
      <a:lvl6pPr marL="457200" algn="ctr" rtl="1" fontAlgn="base">
        <a:spcBef>
          <a:spcPct val="0"/>
        </a:spcBef>
        <a:spcAft>
          <a:spcPct val="0"/>
        </a:spcAft>
        <a:defRPr sz="4400">
          <a:solidFill>
            <a:schemeClr val="tx2"/>
          </a:solidFill>
          <a:latin typeface="Arial" pitchFamily="34" charset="0"/>
          <a:cs typeface="Arial" pitchFamily="34" charset="0"/>
        </a:defRPr>
      </a:lvl6pPr>
      <a:lvl7pPr marL="914400" algn="ctr" rtl="1" fontAlgn="base">
        <a:spcBef>
          <a:spcPct val="0"/>
        </a:spcBef>
        <a:spcAft>
          <a:spcPct val="0"/>
        </a:spcAft>
        <a:defRPr sz="4400">
          <a:solidFill>
            <a:schemeClr val="tx2"/>
          </a:solidFill>
          <a:latin typeface="Arial" pitchFamily="34" charset="0"/>
          <a:cs typeface="Arial" pitchFamily="34" charset="0"/>
        </a:defRPr>
      </a:lvl7pPr>
      <a:lvl8pPr marL="1371600" algn="ctr" rtl="1" fontAlgn="base">
        <a:spcBef>
          <a:spcPct val="0"/>
        </a:spcBef>
        <a:spcAft>
          <a:spcPct val="0"/>
        </a:spcAft>
        <a:defRPr sz="4400">
          <a:solidFill>
            <a:schemeClr val="tx2"/>
          </a:solidFill>
          <a:latin typeface="Arial" pitchFamily="34" charset="0"/>
          <a:cs typeface="Arial" pitchFamily="34" charset="0"/>
        </a:defRPr>
      </a:lvl8pPr>
      <a:lvl9pPr marL="1828800" algn="ctr" rtl="1"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fontAlgn="base">
        <a:spcBef>
          <a:spcPct val="20000"/>
        </a:spcBef>
        <a:spcAft>
          <a:spcPct val="0"/>
        </a:spcAft>
        <a:buChar char="•"/>
        <a:defRPr sz="3200">
          <a:solidFill>
            <a:schemeClr val="tx1"/>
          </a:solidFill>
          <a:latin typeface="+mn-lt"/>
          <a:ea typeface="+mn-ea"/>
          <a:cs typeface="+mn-cs"/>
        </a:defRPr>
      </a:lvl1pPr>
      <a:lvl2pPr marL="742950" indent="-285750" algn="r" rtl="1" fontAlgn="base">
        <a:spcBef>
          <a:spcPct val="20000"/>
        </a:spcBef>
        <a:spcAft>
          <a:spcPct val="0"/>
        </a:spcAft>
        <a:buChar char="–"/>
        <a:defRPr sz="2800">
          <a:solidFill>
            <a:schemeClr val="tx1"/>
          </a:solidFill>
          <a:latin typeface="+mn-lt"/>
          <a:cs typeface="+mn-cs"/>
        </a:defRPr>
      </a:lvl2pPr>
      <a:lvl3pPr marL="1143000" indent="-228600" algn="r" rtl="1" fontAlgn="base">
        <a:spcBef>
          <a:spcPct val="20000"/>
        </a:spcBef>
        <a:spcAft>
          <a:spcPct val="0"/>
        </a:spcAft>
        <a:buChar char="•"/>
        <a:defRPr sz="2400">
          <a:solidFill>
            <a:schemeClr val="tx1"/>
          </a:solidFill>
          <a:latin typeface="+mn-lt"/>
          <a:cs typeface="+mn-cs"/>
        </a:defRPr>
      </a:lvl3pPr>
      <a:lvl4pPr marL="1600200" indent="-228600" algn="r" rtl="1" fontAlgn="base">
        <a:spcBef>
          <a:spcPct val="20000"/>
        </a:spcBef>
        <a:spcAft>
          <a:spcPct val="0"/>
        </a:spcAft>
        <a:buChar char="–"/>
        <a:defRPr sz="2000">
          <a:solidFill>
            <a:schemeClr val="tx1"/>
          </a:solidFill>
          <a:latin typeface="+mn-lt"/>
          <a:cs typeface="+mn-cs"/>
        </a:defRPr>
      </a:lvl4pPr>
      <a:lvl5pPr marL="2057400" indent="-228600" algn="r" rtl="1" fontAlgn="base">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7.wmf"/></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2.xml"/><Relationship Id="rId1" Type="http://schemas.openxmlformats.org/officeDocument/2006/relationships/vmlDrawing" Target="../drawings/vmlDrawing16.vml"/><Relationship Id="rId4" Type="http://schemas.openxmlformats.org/officeDocument/2006/relationships/image" Target="../media/image58.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8.wmf"/></Relationships>
</file>

<file path=ppt/slides/_rels/slide14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vmlDrawing" Target="../drawings/vmlDrawing3.vml"/><Relationship Id="rId5" Type="http://schemas.openxmlformats.org/officeDocument/2006/relationships/image" Target="../media/image9.png"/><Relationship Id="rId4" Type="http://schemas.openxmlformats.org/officeDocument/2006/relationships/oleObject" Target="../embeddings/oleObject3.bin"/></Relationships>
</file>

<file path=ppt/slides/_rels/slide270.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image" Target="../media/image219.gif"/><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4.vml"/><Relationship Id="rId4" Type="http://schemas.openxmlformats.org/officeDocument/2006/relationships/image" Target="../media/image13.png"/></Relationships>
</file>

<file path=ppt/slides/_rels/slide330.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2" Type="http://schemas.openxmlformats.org/officeDocument/2006/relationships/image" Target="../media/image262.jpeg"/><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2" Type="http://schemas.openxmlformats.org/officeDocument/2006/relationships/image" Target="../media/image263.jpeg"/><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2" Type="http://schemas.openxmlformats.org/officeDocument/2006/relationships/image" Target="../media/image264.jpeg"/><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image" Target="../media/image26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2" Type="http://schemas.openxmlformats.org/officeDocument/2006/relationships/image" Target="../media/image268.jpeg"/><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0.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2" Type="http://schemas.openxmlformats.org/officeDocument/2006/relationships/image" Target="../media/image279.jpeg"/><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2" Type="http://schemas.openxmlformats.org/officeDocument/2006/relationships/image" Target="../media/image281.jpeg"/><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2" Type="http://schemas.openxmlformats.org/officeDocument/2006/relationships/image" Target="../media/image283.jpeg"/><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2" Type="http://schemas.openxmlformats.org/officeDocument/2006/relationships/image" Target="../media/image284.jpeg"/><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2" Type="http://schemas.openxmlformats.org/officeDocument/2006/relationships/image" Target="../media/image286.jpeg"/><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2" Type="http://schemas.openxmlformats.org/officeDocument/2006/relationships/image" Target="../media/image28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2" Type="http://schemas.openxmlformats.org/officeDocument/2006/relationships/image" Target="../media/image28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vmlDrawing" Target="../drawings/vmlDrawing5.vml"/><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2.xml"/><Relationship Id="rId1" Type="http://schemas.openxmlformats.org/officeDocument/2006/relationships/vmlDrawing" Target="../drawings/vmlDrawing6.v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2.xml"/><Relationship Id="rId1" Type="http://schemas.openxmlformats.org/officeDocument/2006/relationships/vmlDrawing" Target="../drawings/vmlDrawing7.vml"/><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2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2.xml"/><Relationship Id="rId1" Type="http://schemas.openxmlformats.org/officeDocument/2006/relationships/vmlDrawing" Target="../drawings/vmlDrawing10.vml"/><Relationship Id="rId4" Type="http://schemas.openxmlformats.org/officeDocument/2006/relationships/image" Target="../media/image24.png"/></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3.xml"/><Relationship Id="rId1" Type="http://schemas.openxmlformats.org/officeDocument/2006/relationships/vmlDrawing" Target="../drawings/vmlDrawing11.vml"/><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2.xml"/><Relationship Id="rId1" Type="http://schemas.openxmlformats.org/officeDocument/2006/relationships/vmlDrawing" Target="../drawings/vmlDrawing12.vml"/><Relationship Id="rId4" Type="http://schemas.openxmlformats.org/officeDocument/2006/relationships/image" Target="../media/image2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2.xml"/><Relationship Id="rId1" Type="http://schemas.openxmlformats.org/officeDocument/2006/relationships/vmlDrawing" Target="../drawings/vmlDrawing13.vml"/><Relationship Id="rId5" Type="http://schemas.openxmlformats.org/officeDocument/2006/relationships/image" Target="../media/image32.png"/><Relationship Id="rId4" Type="http://schemas.openxmlformats.org/officeDocument/2006/relationships/oleObject" Target="../embeddings/oleObject13.bin"/></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4.xml"/><Relationship Id="rId1" Type="http://schemas.openxmlformats.org/officeDocument/2006/relationships/vmlDrawing" Target="../drawings/vmlDrawing14.vml"/><Relationship Id="rId6" Type="http://schemas.openxmlformats.org/officeDocument/2006/relationships/image" Target="../media/image37.png"/><Relationship Id="rId5" Type="http://schemas.openxmlformats.org/officeDocument/2006/relationships/oleObject" Target="../embeddings/oleObject15.bin"/><Relationship Id="rId4" Type="http://schemas.openxmlformats.org/officeDocument/2006/relationships/image" Target="../media/image3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2.xml"/><Relationship Id="rId1" Type="http://schemas.openxmlformats.org/officeDocument/2006/relationships/vmlDrawing" Target="../drawings/vmlDrawing15.vml"/><Relationship Id="rId4" Type="http://schemas.openxmlformats.org/officeDocument/2006/relationships/image" Target="../media/image38.png"/></Relationships>
</file>

<file path=ppt/slides/_rels/slide7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395288" y="2713038"/>
            <a:ext cx="8353425" cy="3767185"/>
          </a:xfrm>
          <a:noFill/>
          <a:ln/>
        </p:spPr>
        <p:txBody>
          <a:bodyPr>
            <a:spAutoFit/>
          </a:bodyPr>
          <a:lstStyle/>
          <a:p>
            <a:r>
              <a:rPr lang="fa-IR" sz="6600" b="1" dirty="0">
                <a:effectLst>
                  <a:outerShdw blurRad="38100" dist="38100" dir="2700000" algn="tl">
                    <a:srgbClr val="FFFFFF"/>
                  </a:outerShdw>
                </a:effectLst>
                <a:cs typeface="B Nazanin" pitchFamily="2" charset="-78"/>
              </a:rPr>
              <a:t>ماشینهای کشاورزی</a:t>
            </a:r>
          </a:p>
          <a:p>
            <a:r>
              <a:rPr lang="fa-IR" sz="3000" b="1" dirty="0">
                <a:cs typeface="B Nazanin" pitchFamily="2" charset="-78"/>
              </a:rPr>
              <a:t>3 واحد درسی</a:t>
            </a:r>
          </a:p>
          <a:p>
            <a:r>
              <a:rPr lang="fa-IR" b="1" dirty="0">
                <a:effectLst>
                  <a:outerShdw blurRad="38100" dist="38100" dir="2700000" algn="tl">
                    <a:srgbClr val="FFFFFF"/>
                  </a:outerShdw>
                </a:effectLst>
                <a:cs typeface="B Nazanin" pitchFamily="2" charset="-78"/>
              </a:rPr>
              <a:t> </a:t>
            </a:r>
          </a:p>
          <a:p>
            <a:r>
              <a:rPr lang="fa-IR" b="1" dirty="0">
                <a:solidFill>
                  <a:srgbClr val="FF3300"/>
                </a:solidFill>
                <a:effectLst>
                  <a:outerShdw blurRad="38100" dist="38100" dir="2700000" algn="tl">
                    <a:srgbClr val="000000"/>
                  </a:outerShdw>
                </a:effectLst>
                <a:cs typeface="B Nazanin" pitchFamily="2" charset="-78"/>
              </a:rPr>
              <a:t>منبع درس: کتاب تراکتورها و ماشینهای کشاورزی</a:t>
            </a:r>
            <a:br>
              <a:rPr lang="fa-IR" b="1" dirty="0">
                <a:solidFill>
                  <a:srgbClr val="FF3300"/>
                </a:solidFill>
                <a:effectLst>
                  <a:outerShdw blurRad="38100" dist="38100" dir="2700000" algn="tl">
                    <a:srgbClr val="000000"/>
                  </a:outerShdw>
                </a:effectLst>
                <a:cs typeface="B Nazanin" pitchFamily="2" charset="-78"/>
              </a:rPr>
            </a:br>
            <a:r>
              <a:rPr lang="fa-IR" b="1" dirty="0">
                <a:solidFill>
                  <a:srgbClr val="FF3300"/>
                </a:solidFill>
                <a:effectLst>
                  <a:outerShdw blurRad="38100" dist="38100" dir="2700000" algn="tl">
                    <a:srgbClr val="000000"/>
                  </a:outerShdw>
                </a:effectLst>
                <a:cs typeface="B Nazanin" pitchFamily="2" charset="-78"/>
              </a:rPr>
              <a:t>مولف: مهندس منصوری راد</a:t>
            </a:r>
            <a:r>
              <a:rPr lang="fa-IR" b="1" dirty="0">
                <a:effectLst>
                  <a:outerShdw blurRad="38100" dist="38100" dir="2700000" algn="tl">
                    <a:srgbClr val="FFFFFF"/>
                  </a:outerShdw>
                </a:effectLst>
                <a:cs typeface="B Nazanin" pitchFamily="2" charset="-78"/>
              </a:rPr>
              <a:t/>
            </a:r>
            <a:br>
              <a:rPr lang="fa-IR" b="1" dirty="0">
                <a:effectLst>
                  <a:outerShdw blurRad="38100" dist="38100" dir="2700000" algn="tl">
                    <a:srgbClr val="FFFFFF"/>
                  </a:outerShdw>
                </a:effectLst>
                <a:cs typeface="B Nazanin" pitchFamily="2" charset="-78"/>
              </a:rPr>
            </a:br>
            <a:endParaRPr lang="en-US" sz="2800" dirty="0">
              <a:effectLst>
                <a:outerShdw blurRad="38100" dist="38100" dir="2700000" algn="tl">
                  <a:srgbClr val="FFFFFF"/>
                </a:outerShdw>
              </a:effectLst>
              <a:cs typeface="B Nazanin" pitchFamily="2" charset="-78"/>
            </a:endParaRPr>
          </a:p>
        </p:txBody>
      </p:sp>
      <p:sp>
        <p:nvSpPr>
          <p:cNvPr id="4" name="Footer Placeholder 3"/>
          <p:cNvSpPr>
            <a:spLocks noGrp="1"/>
          </p:cNvSpPr>
          <p:nvPr>
            <p:ph type="ftr" sz="quarter" idx="3"/>
          </p:nvPr>
        </p:nvSpPr>
        <p:spPr/>
        <p:txBody>
          <a:bodyPr/>
          <a:lstStyle/>
          <a:p>
            <a:r>
              <a:rPr lang="en-US"/>
              <a:t>fbsep7.ir</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anim calcmode="lin" valueType="num">
                                      <p:cBhvr>
                                        <p:cTn id="7" dur="500" fill="hold"/>
                                        <p:tgtEl>
                                          <p:spTgt spid="20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51">
                                            <p:txEl>
                                              <p:pRg st="0" end="0"/>
                                            </p:txEl>
                                          </p:spTgt>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2051">
                                            <p:txEl>
                                              <p:pRg st="1" end="1"/>
                                            </p:txEl>
                                          </p:spTgt>
                                        </p:tgtEl>
                                        <p:attrNameLst>
                                          <p:attrName>style.visibility</p:attrName>
                                        </p:attrNameLst>
                                      </p:cBhvr>
                                      <p:to>
                                        <p:strVal val="visible"/>
                                      </p:to>
                                    </p:set>
                                    <p:anim calcmode="lin" valueType="num">
                                      <p:cBhvr>
                                        <p:cTn id="12" dur="500" fill="hold"/>
                                        <p:tgtEl>
                                          <p:spTgt spid="2051">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2051">
                                            <p:txEl>
                                              <p:pRg st="1" end="1"/>
                                            </p:txEl>
                                          </p:spTgt>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2051">
                                            <p:txEl>
                                              <p:pRg st="2" end="2"/>
                                            </p:txEl>
                                          </p:spTgt>
                                        </p:tgtEl>
                                        <p:attrNameLst>
                                          <p:attrName>style.visibility</p:attrName>
                                        </p:attrNameLst>
                                      </p:cBhvr>
                                      <p:to>
                                        <p:strVal val="visible"/>
                                      </p:to>
                                    </p:set>
                                    <p:anim calcmode="lin" valueType="num">
                                      <p:cBhvr>
                                        <p:cTn id="17" dur="500" fill="hold"/>
                                        <p:tgtEl>
                                          <p:spTgt spid="2051">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2051">
                                            <p:txEl>
                                              <p:pRg st="2" end="2"/>
                                            </p:txEl>
                                          </p:spTgt>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2051">
                                            <p:txEl>
                                              <p:pRg st="3" end="3"/>
                                            </p:txEl>
                                          </p:spTgt>
                                        </p:tgtEl>
                                        <p:attrNameLst>
                                          <p:attrName>style.visibility</p:attrName>
                                        </p:attrNameLst>
                                      </p:cBhvr>
                                      <p:to>
                                        <p:strVal val="visible"/>
                                      </p:to>
                                    </p:set>
                                    <p:anim calcmode="lin" valueType="num">
                                      <p:cBhvr>
                                        <p:cTn id="22" dur="500" fill="hold"/>
                                        <p:tgtEl>
                                          <p:spTgt spid="2051">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2051">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a:xfrm>
            <a:off x="428596" y="1428736"/>
            <a:ext cx="8229600" cy="4781550"/>
          </a:xfrm>
        </p:spPr>
        <p:txBody>
          <a:bodyPr/>
          <a:lstStyle/>
          <a:p>
            <a:pPr algn="justLow">
              <a:lnSpc>
                <a:spcPct val="90000"/>
              </a:lnSpc>
              <a:buFontTx/>
              <a:buNone/>
            </a:pPr>
            <a:r>
              <a:rPr lang="fa-IR" b="1" dirty="0">
                <a:cs typeface="B Nazanin" pitchFamily="2" charset="-78"/>
              </a:rPr>
              <a:t>گشتاور </a:t>
            </a:r>
            <a:endParaRPr lang="en-US" u="sng" dirty="0">
              <a:cs typeface="B Nazanin" pitchFamily="2" charset="-78"/>
            </a:endParaRPr>
          </a:p>
          <a:p>
            <a:pPr algn="justLow">
              <a:lnSpc>
                <a:spcPct val="90000"/>
              </a:lnSpc>
            </a:pPr>
            <a:r>
              <a:rPr lang="fa-IR" dirty="0">
                <a:cs typeface="B Nazanin" pitchFamily="2" charset="-78"/>
              </a:rPr>
              <a:t>عامل به گردش درآوردن </a:t>
            </a:r>
            <a:r>
              <a:rPr lang="ar-SA" dirty="0">
                <a:cs typeface="B Nazanin" pitchFamily="2" charset="-78"/>
              </a:rPr>
              <a:t>یك جسم حول یك محور دوران است. آنرا معمولاً به</a:t>
            </a:r>
            <a:r>
              <a:rPr lang="fa-IR" dirty="0">
                <a:cs typeface="B Nazanin" pitchFamily="2" charset="-78"/>
              </a:rPr>
              <a:t> </a:t>
            </a:r>
            <a:r>
              <a:rPr lang="en-US" dirty="0">
                <a:cs typeface="B Nazanin" pitchFamily="2" charset="-78"/>
              </a:rPr>
              <a:t>T</a:t>
            </a:r>
            <a:r>
              <a:rPr lang="fa-IR" dirty="0">
                <a:cs typeface="B Nazanin" pitchFamily="2" charset="-78"/>
              </a:rPr>
              <a:t> نشان داده و واحد آن در س</a:t>
            </a:r>
            <a:r>
              <a:rPr lang="ar-SA" dirty="0">
                <a:cs typeface="B Nazanin" pitchFamily="2" charset="-78"/>
              </a:rPr>
              <a:t>یستم </a:t>
            </a:r>
            <a:r>
              <a:rPr lang="en-US" dirty="0">
                <a:cs typeface="B Nazanin" pitchFamily="2" charset="-78"/>
              </a:rPr>
              <a:t>SI</a:t>
            </a:r>
            <a:r>
              <a:rPr lang="fa-IR" dirty="0">
                <a:cs typeface="B Nazanin" pitchFamily="2" charset="-78"/>
              </a:rPr>
              <a:t>، همانند كار، </a:t>
            </a:r>
            <a:r>
              <a:rPr lang="en-US" dirty="0">
                <a:cs typeface="B Nazanin" pitchFamily="2" charset="-78"/>
              </a:rPr>
              <a:t> N-m </a:t>
            </a:r>
            <a:r>
              <a:rPr lang="fa-IR" dirty="0">
                <a:cs typeface="B Nazanin" pitchFamily="2" charset="-78"/>
              </a:rPr>
              <a:t>م</a:t>
            </a:r>
            <a:r>
              <a:rPr lang="ar-SA" dirty="0">
                <a:cs typeface="B Nazanin" pitchFamily="2" charset="-78"/>
              </a:rPr>
              <a:t>ی‌باشد.</a:t>
            </a:r>
            <a:r>
              <a:rPr lang="fa-IR" dirty="0">
                <a:cs typeface="B Nazanin" pitchFamily="2" charset="-78"/>
              </a:rPr>
              <a:t>ولی برای تمیز آن از کار،آن را به </a:t>
            </a:r>
            <a:r>
              <a:rPr lang="el-GR" dirty="0"/>
              <a:t> μ</a:t>
            </a:r>
            <a:r>
              <a:rPr lang="en-US" dirty="0"/>
              <a:t>m</a:t>
            </a:r>
            <a:r>
              <a:rPr lang="fa-IR" dirty="0"/>
              <a:t> نشان می دهند.</a:t>
            </a:r>
            <a:endParaRPr lang="fa-IR" dirty="0">
              <a:cs typeface="B Nazanin" pitchFamily="2" charset="-78"/>
            </a:endParaRPr>
          </a:p>
          <a:p>
            <a:pPr algn="justLow">
              <a:lnSpc>
                <a:spcPct val="90000"/>
              </a:lnSpc>
            </a:pPr>
            <a:r>
              <a:rPr lang="ar-SA" dirty="0">
                <a:cs typeface="B Nazanin" pitchFamily="2" charset="-78"/>
              </a:rPr>
              <a:t> مقدار گشتاور یا تورك برا</a:t>
            </a:r>
            <a:r>
              <a:rPr lang="fa-IR" dirty="0">
                <a:cs typeface="B Nazanin" pitchFamily="2" charset="-78"/>
              </a:rPr>
              <a:t>بر حاصلضرب ن</a:t>
            </a:r>
            <a:r>
              <a:rPr lang="ar-SA" dirty="0">
                <a:cs typeface="B Nazanin" pitchFamily="2" charset="-78"/>
              </a:rPr>
              <a:t>یروی مماس بر مسیر حركت در شعاع دوران می‌باشد. منظور از شعاع دوران، فاصلة نیرو از مركز دوران می‌باشد.</a:t>
            </a:r>
            <a:r>
              <a:rPr lang="fa-IR" dirty="0">
                <a:cs typeface="B Nazanin" pitchFamily="2" charset="-78"/>
              </a:rPr>
              <a:t> رابطه آن عبارت است از:</a:t>
            </a:r>
          </a:p>
          <a:p>
            <a:pPr algn="ctr">
              <a:lnSpc>
                <a:spcPct val="90000"/>
              </a:lnSpc>
              <a:buFontTx/>
              <a:buNone/>
            </a:pPr>
            <a:r>
              <a:rPr lang="fa-IR" dirty="0">
                <a:cs typeface="B Nazanin" pitchFamily="2" charset="-78"/>
              </a:rPr>
              <a:t>		 </a:t>
            </a:r>
            <a:r>
              <a:rPr lang="el-GR" dirty="0"/>
              <a:t> μ</a:t>
            </a:r>
            <a:r>
              <a:rPr lang="en-US" dirty="0"/>
              <a:t>m)</a:t>
            </a:r>
            <a:r>
              <a:rPr lang="fa-IR" dirty="0">
                <a:cs typeface="B Nazanin" pitchFamily="2" charset="-78"/>
              </a:rPr>
              <a:t>)</a:t>
            </a:r>
            <a:r>
              <a:rPr lang="en-US" dirty="0">
                <a:cs typeface="B Nazanin" pitchFamily="2" charset="-78"/>
              </a:rPr>
              <a:t>T = </a:t>
            </a:r>
            <a:r>
              <a:rPr lang="en-US" dirty="0" err="1">
                <a:cs typeface="B Nazanin" pitchFamily="2" charset="-78"/>
              </a:rPr>
              <a:t>F.r</a:t>
            </a:r>
            <a:endParaRPr lang="fa-IR" dirty="0">
              <a:cs typeface="B Nazanin" pitchFamily="2" charset="-78"/>
            </a:endParaRPr>
          </a:p>
          <a:p>
            <a:pPr algn="justLow">
              <a:lnSpc>
                <a:spcPct val="90000"/>
              </a:lnSpc>
            </a:pPr>
            <a:r>
              <a:rPr lang="fa-IR" dirty="0">
                <a:cs typeface="B Nazanin" pitchFamily="2" charset="-78"/>
              </a:rPr>
              <a:t>كه در آن ‍ </a:t>
            </a:r>
            <a:r>
              <a:rPr lang="en-US" dirty="0">
                <a:cs typeface="B Nazanin" pitchFamily="2" charset="-78"/>
              </a:rPr>
              <a:t>r</a:t>
            </a:r>
            <a:r>
              <a:rPr lang="fa-IR" dirty="0">
                <a:cs typeface="B Nazanin" pitchFamily="2" charset="-78"/>
              </a:rPr>
              <a:t> شعاع دوران به متر است</a:t>
            </a:r>
            <a:endParaRPr lang="en-US" dirty="0">
              <a:cs typeface="B Nazanin" pitchFamily="2" charset="-78"/>
            </a:endParaRPr>
          </a:p>
        </p:txBody>
      </p:sp>
      <p:sp>
        <p:nvSpPr>
          <p:cNvPr id="8195"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اول</a:t>
            </a:r>
            <a:r>
              <a:rPr lang="fa-IR" sz="2400" b="0">
                <a:solidFill>
                  <a:srgbClr val="FFFFCC"/>
                </a:solidFill>
              </a:rPr>
              <a:t> : تعاریف</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body" idx="1"/>
          </p:nvPr>
        </p:nvSpPr>
        <p:spPr>
          <a:xfrm>
            <a:off x="457200" y="1600200"/>
            <a:ext cx="8229600" cy="4781550"/>
          </a:xfrm>
        </p:spPr>
        <p:txBody>
          <a:bodyPr/>
          <a:lstStyle/>
          <a:p>
            <a:pPr algn="justLow">
              <a:lnSpc>
                <a:spcPct val="90000"/>
              </a:lnSpc>
              <a:buFontTx/>
              <a:buNone/>
            </a:pPr>
            <a:r>
              <a:rPr lang="ar-SA" b="1"/>
              <a:t>دستگاه روغنكاری</a:t>
            </a:r>
            <a:endParaRPr lang="ar-SA"/>
          </a:p>
          <a:p>
            <a:pPr algn="justLow">
              <a:lnSpc>
                <a:spcPct val="90000"/>
              </a:lnSpc>
            </a:pPr>
            <a:r>
              <a:rPr lang="ar-SA"/>
              <a:t>تمامی قطعات متحرك در تماس با یكدیگر، تولید اصطكاك</a:t>
            </a:r>
            <a:r>
              <a:rPr lang="en-US"/>
              <a:t> </a:t>
            </a:r>
            <a:r>
              <a:rPr lang="ar-SA"/>
              <a:t>می‌نمایند. اصطكاك گرما</a:t>
            </a:r>
            <a:r>
              <a:rPr lang="en-US"/>
              <a:t> </a:t>
            </a:r>
            <a:r>
              <a:rPr lang="ar-SA"/>
              <a:t>می‌آفریند و گرما درجه حرارت آن قطعات را آنقدر بالا</a:t>
            </a:r>
            <a:r>
              <a:rPr lang="en-US"/>
              <a:t> </a:t>
            </a:r>
            <a:r>
              <a:rPr lang="ar-SA"/>
              <a:t>می‌برد كه ذوب شده یا بیكدیگر بچسبند. یك راه موثر جلوگیری از این ضایعه، روغنكاری است كه اصطكاك را به كمترین مقدار رسانده و گرمای تولیدی را نیز دفع</a:t>
            </a:r>
            <a:r>
              <a:rPr lang="en-US"/>
              <a:t> </a:t>
            </a:r>
            <a:r>
              <a:rPr lang="ar-SA"/>
              <a:t>می‌نماید. </a:t>
            </a:r>
          </a:p>
          <a:p>
            <a:pPr algn="justLow">
              <a:lnSpc>
                <a:spcPct val="90000"/>
              </a:lnSpc>
            </a:pPr>
            <a:r>
              <a:rPr lang="ar-SA"/>
              <a:t>دستگاه روغنكاری موتورهای بنزینی و دیزلی تفاوتی با یكدیگر ندارند، مگر در چگونگی تامین حركت پمپ روغن.</a:t>
            </a:r>
            <a:endParaRPr lang="en-US"/>
          </a:p>
        </p:txBody>
      </p:sp>
      <p:sp>
        <p:nvSpPr>
          <p:cNvPr id="91139"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هفتم : دستگاه روغن‌کاری</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body" idx="1"/>
          </p:nvPr>
        </p:nvSpPr>
        <p:spPr>
          <a:xfrm>
            <a:off x="457200" y="1484313"/>
            <a:ext cx="8229600" cy="4781550"/>
          </a:xfrm>
        </p:spPr>
        <p:txBody>
          <a:bodyPr/>
          <a:lstStyle/>
          <a:p>
            <a:pPr marL="609600" indent="-609600" algn="justLow">
              <a:buFontTx/>
              <a:buNone/>
            </a:pPr>
            <a:r>
              <a:rPr lang="ar-SA" sz="3000"/>
              <a:t>دستگاه روغنكاری از قطعات زیر تركیب</a:t>
            </a:r>
            <a:r>
              <a:rPr lang="en-US" sz="3000"/>
              <a:t> </a:t>
            </a:r>
            <a:r>
              <a:rPr lang="ar-SA" sz="3000"/>
              <a:t>می‌یابد:</a:t>
            </a:r>
          </a:p>
          <a:p>
            <a:pPr marL="609600" indent="-609600" algn="justLow">
              <a:buFontTx/>
              <a:buAutoNum type="arabicPeriod"/>
            </a:pPr>
            <a:r>
              <a:rPr lang="ar-SA" sz="3000" b="1">
                <a:solidFill>
                  <a:srgbClr val="CC0000"/>
                </a:solidFill>
              </a:rPr>
              <a:t>مخزن </a:t>
            </a:r>
          </a:p>
          <a:p>
            <a:pPr marL="609600" indent="-609600" algn="justLow">
              <a:buFontTx/>
              <a:buAutoNum type="arabicPeriod"/>
            </a:pPr>
            <a:r>
              <a:rPr lang="ar-SA" sz="3000" b="1">
                <a:solidFill>
                  <a:srgbClr val="CC0000"/>
                </a:solidFill>
              </a:rPr>
              <a:t>نفس كش </a:t>
            </a:r>
          </a:p>
          <a:p>
            <a:pPr marL="609600" indent="-609600" algn="justLow">
              <a:buFontTx/>
              <a:buAutoNum type="arabicPeriod"/>
            </a:pPr>
            <a:r>
              <a:rPr lang="ar-SA" sz="3000" b="1">
                <a:solidFill>
                  <a:srgbClr val="CC0000"/>
                </a:solidFill>
              </a:rPr>
              <a:t>پمپ</a:t>
            </a:r>
          </a:p>
          <a:p>
            <a:pPr marL="609600" indent="-609600" algn="justLow">
              <a:buFontTx/>
              <a:buAutoNum type="arabicPeriod"/>
            </a:pPr>
            <a:r>
              <a:rPr lang="ar-SA" sz="3000" b="1">
                <a:solidFill>
                  <a:srgbClr val="CC0000"/>
                </a:solidFill>
              </a:rPr>
              <a:t>زهكش یا صافی </a:t>
            </a:r>
          </a:p>
          <a:p>
            <a:pPr marL="609600" indent="-609600" algn="justLow">
              <a:buFontTx/>
              <a:buAutoNum type="arabicPeriod"/>
            </a:pPr>
            <a:r>
              <a:rPr lang="ar-SA" sz="3000" b="1">
                <a:solidFill>
                  <a:srgbClr val="CC0000"/>
                </a:solidFill>
              </a:rPr>
              <a:t>فیلتر </a:t>
            </a:r>
          </a:p>
          <a:p>
            <a:pPr marL="609600" indent="-609600" algn="justLow">
              <a:buFontTx/>
              <a:buAutoNum type="arabicPeriod"/>
            </a:pPr>
            <a:r>
              <a:rPr lang="ar-SA" sz="3000" b="1">
                <a:solidFill>
                  <a:srgbClr val="CC0000"/>
                </a:solidFill>
              </a:rPr>
              <a:t>مجراها یا دالان‌های</a:t>
            </a:r>
            <a:r>
              <a:rPr lang="en-US" sz="3000" b="1">
                <a:solidFill>
                  <a:srgbClr val="CC0000"/>
                </a:solidFill>
              </a:rPr>
              <a:t> </a:t>
            </a:r>
            <a:r>
              <a:rPr lang="ar-SA" sz="3000" b="1">
                <a:solidFill>
                  <a:srgbClr val="CC0000"/>
                </a:solidFill>
              </a:rPr>
              <a:t>عبور روغن </a:t>
            </a:r>
          </a:p>
          <a:p>
            <a:pPr marL="609600" indent="-609600" algn="justLow">
              <a:buFontTx/>
              <a:buAutoNum type="arabicPeriod"/>
            </a:pPr>
            <a:r>
              <a:rPr lang="ar-SA" sz="3000" b="1">
                <a:solidFill>
                  <a:srgbClr val="CC0000"/>
                </a:solidFill>
              </a:rPr>
              <a:t>میله روغن </a:t>
            </a:r>
          </a:p>
          <a:p>
            <a:pPr marL="609600" indent="-609600" algn="justLow">
              <a:buFontTx/>
              <a:buAutoNum type="arabicPeriod"/>
            </a:pPr>
            <a:r>
              <a:rPr lang="ar-SA" sz="3000" b="1">
                <a:solidFill>
                  <a:srgbClr val="CC0000"/>
                </a:solidFill>
              </a:rPr>
              <a:t>درجه یا چراغ روغن</a:t>
            </a:r>
            <a:r>
              <a:rPr lang="ar-SA" sz="3000"/>
              <a:t> </a:t>
            </a:r>
            <a:endParaRPr lang="en-US" sz="3000"/>
          </a:p>
        </p:txBody>
      </p:sp>
      <p:sp>
        <p:nvSpPr>
          <p:cNvPr id="92163"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هفتم : دستگاه روغن‌کاری</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body" idx="1"/>
          </p:nvPr>
        </p:nvSpPr>
        <p:spPr>
          <a:xfrm>
            <a:off x="4284663" y="1484313"/>
            <a:ext cx="4679950" cy="4781550"/>
          </a:xfrm>
        </p:spPr>
        <p:txBody>
          <a:bodyPr/>
          <a:lstStyle/>
          <a:p>
            <a:pPr algn="justLow">
              <a:buFontTx/>
              <a:buNone/>
            </a:pPr>
            <a:r>
              <a:rPr lang="fa-IR" dirty="0"/>
              <a:t>نمایش مدار روغنکاری موتور</a:t>
            </a:r>
            <a:endParaRPr lang="en-US" dirty="0"/>
          </a:p>
        </p:txBody>
      </p:sp>
      <p:pic>
        <p:nvPicPr>
          <p:cNvPr id="93188" name="Picture 4"/>
          <p:cNvPicPr>
            <a:picLocks noChangeAspect="1" noChangeArrowheads="1"/>
          </p:cNvPicPr>
          <p:nvPr/>
        </p:nvPicPr>
        <p:blipFill>
          <a:blip r:embed="rId2"/>
          <a:srcRect t="4416" b="11040"/>
          <a:stretch>
            <a:fillRect/>
          </a:stretch>
        </p:blipFill>
        <p:spPr bwMode="auto">
          <a:xfrm>
            <a:off x="34925" y="1550988"/>
            <a:ext cx="4843463" cy="4902200"/>
          </a:xfrm>
          <a:prstGeom prst="rect">
            <a:avLst/>
          </a:prstGeom>
          <a:noFill/>
          <a:ln w="9525">
            <a:noFill/>
            <a:miter lim="800000"/>
            <a:headEnd/>
            <a:tailEnd/>
          </a:ln>
          <a:effectLst/>
        </p:spPr>
      </p:pic>
      <p:sp>
        <p:nvSpPr>
          <p:cNvPr id="93189" name="Rectangle 5"/>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هفتم : دستگاه روغن‌کاری</a:t>
            </a:r>
            <a:endParaRPr lang="en-US" sz="2400" b="0">
              <a:solidFill>
                <a:srgbClr val="FFFFCC"/>
              </a:solidFill>
            </a:endParaRPr>
          </a:p>
        </p:txBody>
      </p:sp>
      <p:sp>
        <p:nvSpPr>
          <p:cNvPr id="6" name="Footer Placeholder 5"/>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body" idx="1"/>
          </p:nvPr>
        </p:nvSpPr>
        <p:spPr>
          <a:xfrm>
            <a:off x="3492500" y="1484313"/>
            <a:ext cx="5194300" cy="4781550"/>
          </a:xfrm>
        </p:spPr>
        <p:txBody>
          <a:bodyPr/>
          <a:lstStyle/>
          <a:p>
            <a:pPr algn="justLow">
              <a:buFontTx/>
              <a:buNone/>
            </a:pPr>
            <a:r>
              <a:rPr lang="ar-SA" b="1" dirty="0"/>
              <a:t>مخزن (كارتر) </a:t>
            </a:r>
            <a:endParaRPr lang="ar-SA" dirty="0"/>
          </a:p>
          <a:p>
            <a:pPr algn="justLow"/>
            <a:r>
              <a:rPr lang="ar-SA" dirty="0"/>
              <a:t>كارتر، مخزنی بی شكل است كه برای نگهداری روغن به زیر بدنه موتور پیچ میشود . میل لنگ در فضای این ظرف می‌گردد. زهكش و پمپ روغن نیز در آن جای میگیرد. </a:t>
            </a:r>
            <a:endParaRPr lang="fa-IR" dirty="0"/>
          </a:p>
        </p:txBody>
      </p:sp>
      <p:pic>
        <p:nvPicPr>
          <p:cNvPr id="94212" name="Picture 4"/>
          <p:cNvPicPr>
            <a:picLocks noChangeAspect="1" noChangeArrowheads="1"/>
          </p:cNvPicPr>
          <p:nvPr/>
        </p:nvPicPr>
        <p:blipFill>
          <a:blip r:embed="rId2"/>
          <a:srcRect/>
          <a:stretch>
            <a:fillRect/>
          </a:stretch>
        </p:blipFill>
        <p:spPr bwMode="auto">
          <a:xfrm>
            <a:off x="250825" y="1773238"/>
            <a:ext cx="3295650" cy="2857500"/>
          </a:xfrm>
          <a:prstGeom prst="rect">
            <a:avLst/>
          </a:prstGeom>
          <a:noFill/>
          <a:ln w="9525">
            <a:noFill/>
            <a:miter lim="800000"/>
            <a:headEnd/>
            <a:tailEnd/>
          </a:ln>
          <a:effectLst/>
        </p:spPr>
      </p:pic>
      <p:sp>
        <p:nvSpPr>
          <p:cNvPr id="94213" name="Rectangle 5"/>
          <p:cNvSpPr>
            <a:spLocks noChangeArrowheads="1"/>
          </p:cNvSpPr>
          <p:nvPr/>
        </p:nvSpPr>
        <p:spPr bwMode="auto">
          <a:xfrm>
            <a:off x="827088" y="4989513"/>
            <a:ext cx="7994650" cy="1554162"/>
          </a:xfrm>
          <a:prstGeom prst="rect">
            <a:avLst/>
          </a:prstGeom>
          <a:noFill/>
          <a:ln w="9525">
            <a:noFill/>
            <a:miter lim="800000"/>
            <a:headEnd/>
            <a:tailEnd/>
          </a:ln>
          <a:effectLst/>
        </p:spPr>
        <p:txBody>
          <a:bodyPr>
            <a:spAutoFit/>
          </a:bodyPr>
          <a:lstStyle/>
          <a:p>
            <a:pPr>
              <a:spcBef>
                <a:spcPct val="20000"/>
              </a:spcBef>
              <a:buFontTx/>
              <a:buChar char="•"/>
            </a:pPr>
            <a:r>
              <a:rPr lang="ar-SA" sz="3200" b="0" dirty="0"/>
              <a:t> </a:t>
            </a:r>
            <a:r>
              <a:rPr lang="en-US" sz="3200" b="0" dirty="0"/>
              <a:t>  </a:t>
            </a:r>
            <a:r>
              <a:rPr lang="ar-SA" sz="3200" b="0" dirty="0"/>
              <a:t>برای ریختن روغن در این ظرف از سوراخی استفاده</a:t>
            </a:r>
            <a:r>
              <a:rPr lang="en-US" sz="3200" b="0" dirty="0"/>
              <a:t> </a:t>
            </a:r>
            <a:r>
              <a:rPr lang="ar-SA" sz="3200" b="0" dirty="0"/>
              <a:t>می‌شود كه بر سر درپوش سرسیلندر در آورده شده و با درپوشی بسته شده است.</a:t>
            </a:r>
            <a:endParaRPr lang="en-US" sz="3200" b="0" dirty="0"/>
          </a:p>
        </p:txBody>
      </p:sp>
      <p:sp>
        <p:nvSpPr>
          <p:cNvPr id="94214" name="Rectangle 6"/>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هفتم : دستگاه روغن‌کاری</a:t>
            </a:r>
            <a:endParaRPr lang="en-US" sz="2400" b="0">
              <a:solidFill>
                <a:srgbClr val="FFFFCC"/>
              </a:solidFill>
            </a:endParaRPr>
          </a:p>
        </p:txBody>
      </p:sp>
      <p:sp>
        <p:nvSpPr>
          <p:cNvPr id="7" name="Footer Placeholder 6"/>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body" idx="1"/>
          </p:nvPr>
        </p:nvSpPr>
        <p:spPr>
          <a:xfrm>
            <a:off x="457200" y="1600200"/>
            <a:ext cx="8229600" cy="4781550"/>
          </a:xfrm>
        </p:spPr>
        <p:txBody>
          <a:bodyPr/>
          <a:lstStyle/>
          <a:p>
            <a:pPr algn="justLow">
              <a:lnSpc>
                <a:spcPct val="90000"/>
              </a:lnSpc>
              <a:buFontTx/>
              <a:buNone/>
            </a:pPr>
            <a:r>
              <a:rPr lang="ar-SA" sz="3000" b="1" dirty="0"/>
              <a:t>پمپ روغن </a:t>
            </a:r>
            <a:endParaRPr lang="ar-SA" sz="3000" dirty="0"/>
          </a:p>
          <a:p>
            <a:pPr algn="justLow">
              <a:lnSpc>
                <a:spcPct val="90000"/>
              </a:lnSpc>
            </a:pPr>
            <a:r>
              <a:rPr lang="ar-SA" sz="3000" dirty="0"/>
              <a:t>پمپ روغن معمولاً ‌از یكی از دو نوع </a:t>
            </a:r>
            <a:r>
              <a:rPr lang="ar-SA" sz="3000" b="1" dirty="0">
                <a:solidFill>
                  <a:srgbClr val="CC0000"/>
                </a:solidFill>
              </a:rPr>
              <a:t>چرخدنده خارجی</a:t>
            </a:r>
            <a:r>
              <a:rPr lang="ar-SA" sz="3000" dirty="0"/>
              <a:t> یا </a:t>
            </a:r>
            <a:r>
              <a:rPr lang="ar-SA" sz="3000" b="1" dirty="0">
                <a:solidFill>
                  <a:srgbClr val="CC0000"/>
                </a:solidFill>
              </a:rPr>
              <a:t>چرخدنده داخلی</a:t>
            </a:r>
            <a:r>
              <a:rPr lang="ar-SA" sz="3000" dirty="0"/>
              <a:t> است. </a:t>
            </a:r>
            <a:endParaRPr lang="fa-IR" sz="3000" dirty="0"/>
          </a:p>
          <a:p>
            <a:pPr algn="justLow">
              <a:lnSpc>
                <a:spcPct val="90000"/>
              </a:lnSpc>
            </a:pPr>
            <a:r>
              <a:rPr lang="ar-SA" sz="3000" dirty="0"/>
              <a:t>در نوع اول،‌ دو چرخدنده از پهلو با یكدیگر درگیر هستند یكی از چرخدنده‌ها</a:t>
            </a:r>
            <a:r>
              <a:rPr lang="en-US" sz="3000" dirty="0"/>
              <a:t> </a:t>
            </a:r>
            <a:r>
              <a:rPr lang="ar-SA" sz="3000" dirty="0"/>
              <a:t>با دریافت حركت از میل لنگ</a:t>
            </a:r>
            <a:r>
              <a:rPr lang="en-US" sz="3000" dirty="0"/>
              <a:t> </a:t>
            </a:r>
            <a:r>
              <a:rPr lang="ar-SA" sz="3000" dirty="0"/>
              <a:t>می‌گردد و دیگری را</a:t>
            </a:r>
            <a:r>
              <a:rPr lang="en-US" sz="3000" dirty="0"/>
              <a:t> </a:t>
            </a:r>
            <a:r>
              <a:rPr lang="ar-SA" sz="3000" dirty="0"/>
              <a:t>می‌گرداند. نتیجه كار این كه روغن را از یكطرف مكیده و از طرف دیگر خارج</a:t>
            </a:r>
            <a:r>
              <a:rPr lang="en-US" sz="3000" dirty="0"/>
              <a:t> </a:t>
            </a:r>
            <a:r>
              <a:rPr lang="ar-SA" sz="3000" dirty="0"/>
              <a:t>می‌سازند.</a:t>
            </a:r>
          </a:p>
          <a:p>
            <a:pPr algn="justLow">
              <a:lnSpc>
                <a:spcPct val="90000"/>
              </a:lnSpc>
            </a:pPr>
            <a:r>
              <a:rPr lang="ar-SA" sz="3000" dirty="0"/>
              <a:t>در نوع دوم، یك چرخدنده در درون چرخدنده دیگری بصورت خارج از مركز</a:t>
            </a:r>
            <a:r>
              <a:rPr lang="en-US" sz="3000" dirty="0"/>
              <a:t> </a:t>
            </a:r>
            <a:r>
              <a:rPr lang="ar-SA" sz="3000" dirty="0"/>
              <a:t>می‌گردد. این مجموعه نیز روغن را از یكطرف مكیده و از طرف دیگر خارج</a:t>
            </a:r>
            <a:r>
              <a:rPr lang="en-US" sz="3000" dirty="0"/>
              <a:t> </a:t>
            </a:r>
            <a:r>
              <a:rPr lang="ar-SA" sz="3000" dirty="0"/>
              <a:t>می‌سازند. </a:t>
            </a:r>
          </a:p>
        </p:txBody>
      </p:sp>
      <p:sp>
        <p:nvSpPr>
          <p:cNvPr id="95235"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هفتم : دستگاه روغن‌کاری</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body" idx="1"/>
          </p:nvPr>
        </p:nvSpPr>
        <p:spPr>
          <a:xfrm>
            <a:off x="457200" y="1600200"/>
            <a:ext cx="8229600" cy="4781550"/>
          </a:xfrm>
        </p:spPr>
        <p:txBody>
          <a:bodyPr/>
          <a:lstStyle/>
          <a:p>
            <a:pPr algn="justLow">
              <a:buFontTx/>
              <a:buNone/>
            </a:pPr>
            <a:r>
              <a:rPr lang="fa-IR"/>
              <a:t>پمپ روغن چرخ ‌دنده داخلی    پمپ روغن چرخ ‌دنده خارجی </a:t>
            </a:r>
            <a:endParaRPr lang="en-US"/>
          </a:p>
        </p:txBody>
      </p:sp>
      <p:pic>
        <p:nvPicPr>
          <p:cNvPr id="96260" name="Picture 4"/>
          <p:cNvPicPr>
            <a:picLocks noChangeAspect="1" noChangeArrowheads="1"/>
          </p:cNvPicPr>
          <p:nvPr/>
        </p:nvPicPr>
        <p:blipFill>
          <a:blip r:embed="rId2"/>
          <a:srcRect/>
          <a:stretch>
            <a:fillRect/>
          </a:stretch>
        </p:blipFill>
        <p:spPr bwMode="auto">
          <a:xfrm>
            <a:off x="4787900" y="2492375"/>
            <a:ext cx="2425700" cy="3508375"/>
          </a:xfrm>
          <a:prstGeom prst="rect">
            <a:avLst/>
          </a:prstGeom>
          <a:noFill/>
          <a:ln w="9525">
            <a:noFill/>
            <a:miter lim="800000"/>
            <a:headEnd/>
            <a:tailEnd/>
          </a:ln>
          <a:effectLst/>
        </p:spPr>
      </p:pic>
      <p:pic>
        <p:nvPicPr>
          <p:cNvPr id="96259" name="Picture 3"/>
          <p:cNvPicPr>
            <a:picLocks noChangeAspect="1" noChangeArrowheads="1"/>
          </p:cNvPicPr>
          <p:nvPr/>
        </p:nvPicPr>
        <p:blipFill>
          <a:blip r:embed="rId3"/>
          <a:srcRect/>
          <a:stretch>
            <a:fillRect/>
          </a:stretch>
        </p:blipFill>
        <p:spPr bwMode="auto">
          <a:xfrm>
            <a:off x="34925" y="2205038"/>
            <a:ext cx="2513013" cy="4005262"/>
          </a:xfrm>
          <a:prstGeom prst="rect">
            <a:avLst/>
          </a:prstGeom>
          <a:noFill/>
          <a:ln w="9525">
            <a:noFill/>
            <a:miter lim="800000"/>
            <a:headEnd/>
            <a:tailEnd/>
          </a:ln>
          <a:effectLst/>
        </p:spPr>
      </p:pic>
      <p:pic>
        <p:nvPicPr>
          <p:cNvPr id="96262" name="Picture 6"/>
          <p:cNvPicPr>
            <a:picLocks noChangeAspect="1" noChangeArrowheads="1"/>
          </p:cNvPicPr>
          <p:nvPr/>
        </p:nvPicPr>
        <p:blipFill>
          <a:blip r:embed="rId4"/>
          <a:srcRect/>
          <a:stretch>
            <a:fillRect/>
          </a:stretch>
        </p:blipFill>
        <p:spPr bwMode="auto">
          <a:xfrm>
            <a:off x="2484438" y="3141663"/>
            <a:ext cx="2003425" cy="2257425"/>
          </a:xfrm>
          <a:prstGeom prst="rect">
            <a:avLst/>
          </a:prstGeom>
          <a:noFill/>
          <a:ln w="9525">
            <a:noFill/>
            <a:miter lim="800000"/>
            <a:headEnd/>
            <a:tailEnd/>
          </a:ln>
          <a:effectLst/>
        </p:spPr>
      </p:pic>
      <p:pic>
        <p:nvPicPr>
          <p:cNvPr id="96261" name="Picture 5"/>
          <p:cNvPicPr>
            <a:picLocks noChangeAspect="1" noChangeArrowheads="1"/>
          </p:cNvPicPr>
          <p:nvPr/>
        </p:nvPicPr>
        <p:blipFill>
          <a:blip r:embed="rId5"/>
          <a:srcRect/>
          <a:stretch>
            <a:fillRect/>
          </a:stretch>
        </p:blipFill>
        <p:spPr bwMode="auto">
          <a:xfrm>
            <a:off x="7092950" y="3213100"/>
            <a:ext cx="1955800" cy="2138363"/>
          </a:xfrm>
          <a:prstGeom prst="rect">
            <a:avLst/>
          </a:prstGeom>
          <a:noFill/>
          <a:ln w="9525">
            <a:noFill/>
            <a:miter lim="800000"/>
            <a:headEnd/>
            <a:tailEnd/>
          </a:ln>
          <a:effectLst/>
        </p:spPr>
      </p:pic>
      <p:sp>
        <p:nvSpPr>
          <p:cNvPr id="96263" name="Line 7"/>
          <p:cNvSpPr>
            <a:spLocks noChangeShapeType="1"/>
          </p:cNvSpPr>
          <p:nvPr/>
        </p:nvSpPr>
        <p:spPr bwMode="auto">
          <a:xfrm>
            <a:off x="4572000" y="1484313"/>
            <a:ext cx="0" cy="5040312"/>
          </a:xfrm>
          <a:prstGeom prst="line">
            <a:avLst/>
          </a:prstGeom>
          <a:noFill/>
          <a:ln w="9525">
            <a:solidFill>
              <a:schemeClr val="tx1"/>
            </a:solidFill>
            <a:round/>
            <a:headEnd/>
            <a:tailEnd/>
          </a:ln>
          <a:effectLst/>
        </p:spPr>
        <p:txBody>
          <a:bodyPr/>
          <a:lstStyle/>
          <a:p>
            <a:endParaRPr lang="fa-IR"/>
          </a:p>
        </p:txBody>
      </p:sp>
      <p:sp>
        <p:nvSpPr>
          <p:cNvPr id="96264" name="Rectangle 8"/>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هفتم : دستگاه روغن‌کاری</a:t>
            </a:r>
            <a:endParaRPr lang="en-US" sz="2400" b="0">
              <a:solidFill>
                <a:srgbClr val="FFFFCC"/>
              </a:solidFill>
            </a:endParaRPr>
          </a:p>
        </p:txBody>
      </p:sp>
      <p:sp>
        <p:nvSpPr>
          <p:cNvPr id="10" name="Footer Placeholder 9"/>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body" idx="1"/>
          </p:nvPr>
        </p:nvSpPr>
        <p:spPr>
          <a:xfrm>
            <a:off x="457200" y="1600200"/>
            <a:ext cx="8229600" cy="4781550"/>
          </a:xfrm>
        </p:spPr>
        <p:txBody>
          <a:bodyPr/>
          <a:lstStyle/>
          <a:p>
            <a:pPr algn="justLow">
              <a:lnSpc>
                <a:spcPct val="90000"/>
              </a:lnSpc>
              <a:buFontTx/>
              <a:buNone/>
            </a:pPr>
            <a:r>
              <a:rPr lang="ar-SA" b="1" dirty="0"/>
              <a:t>مجرا‌ها</a:t>
            </a:r>
            <a:r>
              <a:rPr lang="en-US" b="1" dirty="0"/>
              <a:t> </a:t>
            </a:r>
            <a:r>
              <a:rPr lang="ar-SA" b="1" dirty="0"/>
              <a:t>و دالان‌های</a:t>
            </a:r>
            <a:r>
              <a:rPr lang="en-US" b="1" dirty="0"/>
              <a:t> </a:t>
            </a:r>
            <a:r>
              <a:rPr lang="ar-SA" b="1" dirty="0"/>
              <a:t>روغن </a:t>
            </a:r>
            <a:endParaRPr lang="ar-SA" dirty="0"/>
          </a:p>
          <a:p>
            <a:pPr algn="justLow">
              <a:lnSpc>
                <a:spcPct val="90000"/>
              </a:lnSpc>
            </a:pPr>
            <a:r>
              <a:rPr lang="ar-SA" dirty="0"/>
              <a:t>هدایت روغن</a:t>
            </a:r>
            <a:r>
              <a:rPr lang="fa-IR" dirty="0"/>
              <a:t> به</a:t>
            </a:r>
            <a:r>
              <a:rPr lang="ar-SA" dirty="0"/>
              <a:t> یاتاقان‌های</a:t>
            </a:r>
            <a:r>
              <a:rPr lang="en-US" dirty="0"/>
              <a:t> </a:t>
            </a:r>
            <a:r>
              <a:rPr lang="ar-SA" dirty="0"/>
              <a:t>ثابت و متحرك میل بادامك، قطعات مستقر در سر سیلندر و غیره </a:t>
            </a:r>
            <a:r>
              <a:rPr lang="fa-IR" dirty="0"/>
              <a:t>توسط</a:t>
            </a:r>
            <a:r>
              <a:rPr lang="ar-SA" dirty="0"/>
              <a:t> مجراها و دالان های</a:t>
            </a:r>
            <a:r>
              <a:rPr lang="fa-IR" dirty="0"/>
              <a:t> روغن انجام می‌شود.</a:t>
            </a:r>
          </a:p>
          <a:p>
            <a:pPr algn="justLow">
              <a:lnSpc>
                <a:spcPct val="90000"/>
              </a:lnSpc>
              <a:buFontTx/>
              <a:buNone/>
            </a:pPr>
            <a:r>
              <a:rPr lang="ar-SA" b="1" dirty="0"/>
              <a:t>میله روغن </a:t>
            </a:r>
            <a:endParaRPr lang="ar-SA" dirty="0"/>
          </a:p>
          <a:p>
            <a:pPr algn="justLow">
              <a:lnSpc>
                <a:spcPct val="90000"/>
              </a:lnSpc>
            </a:pPr>
            <a:r>
              <a:rPr lang="ar-SA" dirty="0"/>
              <a:t>برای سنجش مقدار روغن از میله‌‌ای</a:t>
            </a:r>
            <a:r>
              <a:rPr lang="en-US" dirty="0"/>
              <a:t> </a:t>
            </a:r>
            <a:r>
              <a:rPr lang="ar-SA" dirty="0"/>
              <a:t>استفاده</a:t>
            </a:r>
            <a:r>
              <a:rPr lang="en-US" dirty="0"/>
              <a:t> </a:t>
            </a:r>
            <a:r>
              <a:rPr lang="ar-SA" dirty="0"/>
              <a:t>می‌شود كه در بدنه موتور فرو رفته و وارد روغن كارتر</a:t>
            </a:r>
            <a:r>
              <a:rPr lang="en-US" dirty="0"/>
              <a:t> </a:t>
            </a:r>
            <a:r>
              <a:rPr lang="ar-SA" dirty="0"/>
              <a:t>می‌گردد. این قطعه را میله روغن</a:t>
            </a:r>
            <a:r>
              <a:rPr lang="en-US" dirty="0"/>
              <a:t> </a:t>
            </a:r>
            <a:r>
              <a:rPr lang="ar-SA" dirty="0"/>
              <a:t>می‌نامیم </a:t>
            </a:r>
            <a:r>
              <a:rPr lang="fa-IR" dirty="0"/>
              <a:t> که </a:t>
            </a:r>
            <a:r>
              <a:rPr lang="ar-SA" dirty="0"/>
              <a:t>نزدیك به انتهای این میله علایمی</a:t>
            </a:r>
            <a:r>
              <a:rPr lang="fa-IR" dirty="0"/>
              <a:t> جهت</a:t>
            </a:r>
            <a:r>
              <a:rPr lang="ar-SA" dirty="0"/>
              <a:t> </a:t>
            </a:r>
            <a:r>
              <a:rPr lang="fa-IR" dirty="0"/>
              <a:t> نمایش </a:t>
            </a:r>
            <a:r>
              <a:rPr lang="ar-SA" dirty="0"/>
              <a:t>كمترین و بیشترین سطح روغن حك شده‌اند. </a:t>
            </a:r>
            <a:endParaRPr lang="en-US" dirty="0"/>
          </a:p>
        </p:txBody>
      </p:sp>
      <p:sp>
        <p:nvSpPr>
          <p:cNvPr id="97283"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هفتم : دستگاه روغن‌کاری</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body" idx="1"/>
          </p:nvPr>
        </p:nvSpPr>
        <p:spPr>
          <a:xfrm>
            <a:off x="428596" y="1357298"/>
            <a:ext cx="8229600" cy="4781550"/>
          </a:xfrm>
        </p:spPr>
        <p:txBody>
          <a:bodyPr/>
          <a:lstStyle/>
          <a:p>
            <a:pPr algn="justLow">
              <a:lnSpc>
                <a:spcPct val="90000"/>
              </a:lnSpc>
              <a:buFontTx/>
              <a:buNone/>
            </a:pPr>
            <a:r>
              <a:rPr lang="ar-SA" sz="3000" b="1" dirty="0"/>
              <a:t>درجه و چراغ روغن </a:t>
            </a:r>
            <a:endParaRPr lang="ar-SA" sz="3000" dirty="0"/>
          </a:p>
          <a:p>
            <a:pPr algn="justLow">
              <a:lnSpc>
                <a:spcPct val="90000"/>
              </a:lnSpc>
            </a:pPr>
            <a:r>
              <a:rPr lang="ar-SA" sz="3000" dirty="0"/>
              <a:t>بعضی از موتور‌ها</a:t>
            </a:r>
            <a:r>
              <a:rPr lang="en-US" sz="3000" dirty="0"/>
              <a:t> </a:t>
            </a:r>
            <a:r>
              <a:rPr lang="ar-SA" sz="3000" dirty="0"/>
              <a:t>دارای فشارسنج عقربه‌‌ای</a:t>
            </a:r>
            <a:r>
              <a:rPr lang="en-US" sz="3000" dirty="0"/>
              <a:t> </a:t>
            </a:r>
            <a:r>
              <a:rPr lang="ar-SA" sz="3000" dirty="0"/>
              <a:t>هستند </a:t>
            </a:r>
            <a:r>
              <a:rPr lang="fa-IR" sz="3000" dirty="0"/>
              <a:t> که فشار روغن را نمایش میدهد</a:t>
            </a:r>
            <a:r>
              <a:rPr lang="ar-SA" sz="3000" dirty="0"/>
              <a:t>عقربه فشار روغن باید در حدود وسط درجه قرار گیرد. </a:t>
            </a:r>
            <a:endParaRPr lang="fa-IR" sz="3000" dirty="0"/>
          </a:p>
          <a:p>
            <a:pPr algn="justLow">
              <a:lnSpc>
                <a:spcPct val="90000"/>
              </a:lnSpc>
            </a:pPr>
            <a:r>
              <a:rPr lang="ar-SA" sz="3000" dirty="0"/>
              <a:t>چراغ هشدار روغن معمولاً‌ به رنگ قرمز است كه روی داشبرد و در معرض دید راننده قرار دارد. </a:t>
            </a:r>
            <a:endParaRPr lang="fa-IR" sz="3000" dirty="0"/>
          </a:p>
          <a:p>
            <a:pPr algn="justLow">
              <a:lnSpc>
                <a:spcPct val="90000"/>
              </a:lnSpc>
              <a:buFontTx/>
              <a:buNone/>
            </a:pPr>
            <a:r>
              <a:rPr lang="ar-SA" sz="3000" b="1" dirty="0"/>
              <a:t>زمان تعویض روغن </a:t>
            </a:r>
            <a:endParaRPr lang="ar-SA" sz="3000" dirty="0"/>
          </a:p>
          <a:p>
            <a:pPr algn="justLow">
              <a:lnSpc>
                <a:spcPct val="90000"/>
              </a:lnSpc>
            </a:pPr>
            <a:r>
              <a:rPr lang="ar-SA" sz="3000" dirty="0"/>
              <a:t>میله روغن را بیرون آورده،‌ مقداری از روغن روی آن را بین دو انگشت دست بمالید. اگر حالت لزجت آن را حس نمودید، روغن هنوز خوبست، ولی اگر احساس روانی زیاد همچون آب یا زبری نمودید، حتماً‌ باید تعویض گردد. </a:t>
            </a:r>
            <a:endParaRPr lang="en-US" sz="3000" dirty="0"/>
          </a:p>
        </p:txBody>
      </p:sp>
      <p:sp>
        <p:nvSpPr>
          <p:cNvPr id="98307"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هفتم : دستگاه روغن‌کاری</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body" idx="1"/>
          </p:nvPr>
        </p:nvSpPr>
        <p:spPr>
          <a:xfrm>
            <a:off x="457200" y="1600200"/>
            <a:ext cx="8435975" cy="4781550"/>
          </a:xfrm>
        </p:spPr>
        <p:txBody>
          <a:bodyPr/>
          <a:lstStyle/>
          <a:p>
            <a:pPr algn="justLow">
              <a:lnSpc>
                <a:spcPct val="90000"/>
              </a:lnSpc>
              <a:buFontTx/>
              <a:buNone/>
            </a:pPr>
            <a:r>
              <a:rPr lang="ar-SA" sz="3000" dirty="0"/>
              <a:t> </a:t>
            </a:r>
            <a:r>
              <a:rPr lang="ar-SA" sz="3000" b="1" dirty="0"/>
              <a:t>انواع روغن موتور</a:t>
            </a:r>
            <a:endParaRPr lang="ar-SA" sz="3000" dirty="0"/>
          </a:p>
          <a:p>
            <a:pPr algn="justLow">
              <a:lnSpc>
                <a:spcPct val="90000"/>
              </a:lnSpc>
            </a:pPr>
            <a:r>
              <a:rPr lang="ar-SA" sz="2800" dirty="0"/>
              <a:t>روغن‌ها</a:t>
            </a:r>
            <a:r>
              <a:rPr lang="en-US" sz="2800" dirty="0"/>
              <a:t> </a:t>
            </a:r>
            <a:r>
              <a:rPr lang="fa-IR" sz="2800" dirty="0"/>
              <a:t>را براساس گران ‌روی آنها تقسیم میکنند. </a:t>
            </a:r>
            <a:r>
              <a:rPr lang="ar-SA" sz="2800" dirty="0"/>
              <a:t>روغن‌ها نمره بندی دارند. این نمره ها، گران روی روغن را مشخص می‌كنند. نمره روغن با حروف </a:t>
            </a:r>
            <a:r>
              <a:rPr lang="en-US" sz="2800" dirty="0"/>
              <a:t>SAE</a:t>
            </a:r>
            <a:r>
              <a:rPr lang="ar-SA" sz="2800" dirty="0"/>
              <a:t> شروع شده و با چند عدد یا حرف و عدد تعقیب می‌شود. نمونه هایی از این درجات در زیر نوشته شده اند. </a:t>
            </a:r>
            <a:endParaRPr lang="en-US" sz="2800" dirty="0"/>
          </a:p>
          <a:p>
            <a:pPr algn="justLow">
              <a:lnSpc>
                <a:spcPct val="90000"/>
              </a:lnSpc>
              <a:buFontTx/>
              <a:buNone/>
            </a:pPr>
            <a:r>
              <a:rPr lang="en-US" sz="2400" dirty="0"/>
              <a:t>SAE          20</a:t>
            </a:r>
          </a:p>
          <a:p>
            <a:pPr algn="justLow">
              <a:lnSpc>
                <a:spcPct val="90000"/>
              </a:lnSpc>
              <a:buFontTx/>
              <a:buNone/>
            </a:pPr>
            <a:r>
              <a:rPr lang="en-US" sz="2400" dirty="0"/>
              <a:t>SAE        5W</a:t>
            </a:r>
            <a:r>
              <a:rPr lang="fa-IR" sz="2400" dirty="0"/>
              <a:t> </a:t>
            </a:r>
            <a:r>
              <a:rPr lang="ar-SA" sz="2400" dirty="0"/>
              <a:t> </a:t>
            </a:r>
            <a:endParaRPr lang="en-US" sz="2400" dirty="0"/>
          </a:p>
          <a:p>
            <a:pPr algn="justLow">
              <a:lnSpc>
                <a:spcPct val="90000"/>
              </a:lnSpc>
              <a:buFontTx/>
              <a:buNone/>
            </a:pPr>
            <a:r>
              <a:rPr lang="en-US" sz="2400" dirty="0"/>
              <a:t>SAE          30</a:t>
            </a:r>
          </a:p>
          <a:p>
            <a:pPr algn="justLow">
              <a:lnSpc>
                <a:spcPct val="90000"/>
              </a:lnSpc>
              <a:buFontTx/>
              <a:buNone/>
            </a:pPr>
            <a:r>
              <a:rPr lang="en-US" sz="2400" dirty="0"/>
              <a:t>SAE          40</a:t>
            </a:r>
          </a:p>
          <a:p>
            <a:pPr algn="justLow">
              <a:lnSpc>
                <a:spcPct val="90000"/>
              </a:lnSpc>
              <a:buFontTx/>
              <a:buNone/>
            </a:pPr>
            <a:r>
              <a:rPr lang="en-US" sz="2400" dirty="0"/>
              <a:t>SAE    20-50</a:t>
            </a:r>
            <a:r>
              <a:rPr lang="fa-IR" sz="2400" dirty="0"/>
              <a:t> </a:t>
            </a:r>
            <a:endParaRPr lang="en-US" sz="2400" dirty="0"/>
          </a:p>
          <a:p>
            <a:pPr algn="justLow">
              <a:lnSpc>
                <a:spcPct val="90000"/>
              </a:lnSpc>
              <a:buFontTx/>
              <a:buNone/>
            </a:pPr>
            <a:r>
              <a:rPr lang="en-US" sz="2400" dirty="0"/>
              <a:t>SAE          90</a:t>
            </a:r>
            <a:endParaRPr lang="ar-SA" sz="2400" dirty="0"/>
          </a:p>
        </p:txBody>
      </p:sp>
      <p:sp>
        <p:nvSpPr>
          <p:cNvPr id="99331" name="Rectangle 3"/>
          <p:cNvSpPr>
            <a:spLocks noChangeArrowheads="1"/>
          </p:cNvSpPr>
          <p:nvPr/>
        </p:nvSpPr>
        <p:spPr bwMode="auto">
          <a:xfrm>
            <a:off x="414338" y="3789363"/>
            <a:ext cx="4572000" cy="2654300"/>
          </a:xfrm>
          <a:prstGeom prst="rect">
            <a:avLst/>
          </a:prstGeom>
          <a:noFill/>
          <a:ln w="9525">
            <a:noFill/>
            <a:miter lim="800000"/>
            <a:headEnd/>
            <a:tailEnd/>
          </a:ln>
          <a:effectLst/>
        </p:spPr>
        <p:txBody>
          <a:bodyPr>
            <a:spAutoFit/>
          </a:bodyPr>
          <a:lstStyle/>
          <a:p>
            <a:pPr>
              <a:buFontTx/>
              <a:buChar char="•"/>
            </a:pPr>
            <a:r>
              <a:rPr lang="fa-IR" sz="2800" b="0" dirty="0"/>
              <a:t>  </a:t>
            </a:r>
            <a:r>
              <a:rPr lang="ar-SA" sz="2800" b="0" dirty="0"/>
              <a:t>هر چه اعداد بزرگتر باشند، گران روی روغن زیادتر است. گران روی برعكس روانی است. </a:t>
            </a:r>
            <a:endParaRPr lang="fa-IR" sz="2800" b="0" dirty="0"/>
          </a:p>
          <a:p>
            <a:r>
              <a:rPr lang="ar-SA" sz="2800" b="0" dirty="0"/>
              <a:t>هرچه هوا گرم تر باشد باید روغن با گران روی بیشتر بكار رود و برعكس. </a:t>
            </a:r>
            <a:endParaRPr lang="en-US" sz="2800" b="0" dirty="0"/>
          </a:p>
        </p:txBody>
      </p:sp>
      <p:sp>
        <p:nvSpPr>
          <p:cNvPr id="99332" name="Rectangle 4"/>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هفتم : دستگاه روغن‌کاری</a:t>
            </a:r>
            <a:endParaRPr lang="en-US" sz="2400" b="0">
              <a:solidFill>
                <a:srgbClr val="FFFFCC"/>
              </a:solidFill>
            </a:endParaRPr>
          </a:p>
        </p:txBody>
      </p:sp>
      <p:sp>
        <p:nvSpPr>
          <p:cNvPr id="6" name="Footer Placeholder 5"/>
          <p:cNvSpPr>
            <a:spLocks noGrp="1"/>
          </p:cNvSpPr>
          <p:nvPr>
            <p:ph type="ftr" sz="quarter" idx="11"/>
          </p:nvPr>
        </p:nvSpPr>
        <p:spPr>
          <a:xfrm>
            <a:off x="357158" y="6143644"/>
            <a:ext cx="2895600" cy="476250"/>
          </a:xfrm>
        </p:spPr>
        <p:txBody>
          <a:bodyPr/>
          <a:lstStyle/>
          <a:p>
            <a:r>
              <a:rPr lang="en-US"/>
              <a:t>fbsep7.ir</a:t>
            </a:r>
          </a:p>
        </p:txBody>
      </p:sp>
    </p:spTree>
  </p:cSld>
  <p:clrMapOvr>
    <a:masterClrMapping/>
  </p:clrMapOvr>
  <p:transition spd="med">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457200" y="1600200"/>
            <a:ext cx="8229600" cy="4781550"/>
          </a:xfrm>
        </p:spPr>
        <p:txBody>
          <a:bodyPr/>
          <a:lstStyle/>
          <a:p>
            <a:pPr algn="ctr">
              <a:buFontTx/>
              <a:buNone/>
            </a:pPr>
            <a:r>
              <a:rPr lang="ar-SA" b="1" dirty="0"/>
              <a:t>فصل هشتم</a:t>
            </a:r>
            <a:endParaRPr lang="fa-IR" b="1" dirty="0"/>
          </a:p>
          <a:p>
            <a:pPr algn="ctr">
              <a:buFontTx/>
              <a:buNone/>
            </a:pPr>
            <a:endParaRPr lang="fa-IR" b="1" dirty="0"/>
          </a:p>
          <a:p>
            <a:pPr algn="ctr">
              <a:buFontTx/>
              <a:buNone/>
            </a:pPr>
            <a:endParaRPr lang="ar-SA" b="1" dirty="0"/>
          </a:p>
          <a:p>
            <a:pPr algn="ctr">
              <a:buFontTx/>
              <a:buNone/>
            </a:pPr>
            <a:r>
              <a:rPr lang="ar-SA" sz="5400" b="1" dirty="0"/>
              <a:t>دستگاه خنك‌كن</a:t>
            </a:r>
            <a:endParaRPr lang="en-US" sz="5400" b="1" dirty="0"/>
          </a:p>
        </p:txBody>
      </p:sp>
      <p:sp>
        <p:nvSpPr>
          <p:cNvPr id="4" name="Footer Placeholder 3"/>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body" idx="1"/>
          </p:nvPr>
        </p:nvSpPr>
        <p:spPr>
          <a:xfrm>
            <a:off x="457200" y="1600200"/>
            <a:ext cx="8229600" cy="4781550"/>
          </a:xfrm>
        </p:spPr>
        <p:txBody>
          <a:bodyPr/>
          <a:lstStyle/>
          <a:p>
            <a:pPr algn="justLow">
              <a:buFontTx/>
              <a:buNone/>
            </a:pPr>
            <a:r>
              <a:rPr lang="fa-IR" sz="3000" b="1" dirty="0">
                <a:cs typeface="B Nazanin" pitchFamily="2" charset="-78"/>
              </a:rPr>
              <a:t>توان </a:t>
            </a:r>
            <a:endParaRPr lang="en-US" sz="3000" u="sng" dirty="0">
              <a:cs typeface="B Nazanin" pitchFamily="2" charset="-78"/>
            </a:endParaRPr>
          </a:p>
          <a:p>
            <a:pPr algn="justLow"/>
            <a:r>
              <a:rPr lang="fa-IR" sz="3000" dirty="0">
                <a:cs typeface="B Nazanin" pitchFamily="2" charset="-78"/>
              </a:rPr>
              <a:t>همان قدرت است و عبارت است از سرعت انجام كار  </a:t>
            </a:r>
            <a:endParaRPr lang="en-US" sz="3000" dirty="0">
              <a:cs typeface="B Nazanin" pitchFamily="2" charset="-78"/>
            </a:endParaRPr>
          </a:p>
          <a:p>
            <a:pPr algn="justLow"/>
            <a:r>
              <a:rPr lang="fa-IR" sz="3000" dirty="0">
                <a:cs typeface="B Nazanin" pitchFamily="2" charset="-78"/>
              </a:rPr>
              <a:t>توان را معمولاً با </a:t>
            </a:r>
            <a:r>
              <a:rPr lang="en-US" sz="3000" dirty="0">
                <a:cs typeface="B Nazanin" pitchFamily="2" charset="-78"/>
              </a:rPr>
              <a:t>(Power) P</a:t>
            </a:r>
            <a:r>
              <a:rPr lang="fa-IR" sz="3000" dirty="0">
                <a:cs typeface="B Nazanin" pitchFamily="2" charset="-78"/>
              </a:rPr>
              <a:t> نش</a:t>
            </a:r>
            <a:r>
              <a:rPr lang="ar-SA" sz="3000" dirty="0">
                <a:cs typeface="B Nazanin" pitchFamily="2" charset="-78"/>
              </a:rPr>
              <a:t>ان</a:t>
            </a:r>
            <a:r>
              <a:rPr lang="fa-IR" sz="3000" dirty="0">
                <a:cs typeface="B Nazanin" pitchFamily="2" charset="-78"/>
              </a:rPr>
              <a:t> دا</a:t>
            </a:r>
            <a:r>
              <a:rPr lang="ar-SA" sz="3000" dirty="0">
                <a:cs typeface="B Nazanin" pitchFamily="2" charset="-78"/>
              </a:rPr>
              <a:t>ده و واحد</a:t>
            </a:r>
            <a:r>
              <a:rPr lang="fa-IR" sz="3000" dirty="0">
                <a:cs typeface="B Nazanin" pitchFamily="2" charset="-78"/>
              </a:rPr>
              <a:t> آن در سیستم </a:t>
            </a:r>
            <a:r>
              <a:rPr lang="en-US" sz="3000" dirty="0">
                <a:cs typeface="B Nazanin" pitchFamily="2" charset="-78"/>
              </a:rPr>
              <a:t>SI</a:t>
            </a:r>
            <a:r>
              <a:rPr lang="fa-IR" sz="3000" dirty="0">
                <a:cs typeface="B Nazanin" pitchFamily="2" charset="-78"/>
              </a:rPr>
              <a:t> وات </a:t>
            </a:r>
            <a:r>
              <a:rPr lang="en-US" sz="3000" dirty="0">
                <a:cs typeface="B Nazanin" pitchFamily="2" charset="-78"/>
              </a:rPr>
              <a:t>(Watt)  </a:t>
            </a:r>
            <a:r>
              <a:rPr lang="fa-IR" sz="3000" dirty="0">
                <a:cs typeface="B Nazanin" pitchFamily="2" charset="-78"/>
              </a:rPr>
              <a:t> م</a:t>
            </a:r>
            <a:r>
              <a:rPr lang="ar-SA" sz="3000" dirty="0">
                <a:cs typeface="B Nazanin" pitchFamily="2" charset="-78"/>
              </a:rPr>
              <a:t>ی‌باشد. یك وات برابر یك نیوتون متر بر ثانیه است. و مقدار آن از رابطه زیر محاسبه می‌گردد</a:t>
            </a:r>
            <a:r>
              <a:rPr lang="en-US" sz="3000" dirty="0">
                <a:cs typeface="B Nazanin" pitchFamily="2" charset="-78"/>
              </a:rPr>
              <a:t>:</a:t>
            </a:r>
            <a:endParaRPr lang="fa-IR" sz="3000" dirty="0">
              <a:cs typeface="B Nazanin" pitchFamily="2" charset="-78"/>
            </a:endParaRPr>
          </a:p>
          <a:p>
            <a:pPr algn="justLow"/>
            <a:endParaRPr lang="fa-IR" sz="3000" dirty="0">
              <a:cs typeface="B Nazanin" pitchFamily="2" charset="-78"/>
            </a:endParaRPr>
          </a:p>
          <a:p>
            <a:pPr algn="justLow"/>
            <a:endParaRPr lang="fa-IR" sz="3000" dirty="0">
              <a:cs typeface="B Nazanin" pitchFamily="2" charset="-78"/>
            </a:endParaRPr>
          </a:p>
          <a:p>
            <a:pPr algn="justLow"/>
            <a:endParaRPr lang="fa-IR" sz="3000" dirty="0">
              <a:cs typeface="B Nazanin" pitchFamily="2" charset="-78"/>
            </a:endParaRPr>
          </a:p>
          <a:p>
            <a:pPr algn="justLow"/>
            <a:r>
              <a:rPr lang="fa-IR" sz="3000" dirty="0">
                <a:cs typeface="B Nazanin" pitchFamily="2" charset="-78"/>
              </a:rPr>
              <a:t>كه در آن، </a:t>
            </a:r>
            <a:r>
              <a:rPr lang="en-US" sz="3000" dirty="0">
                <a:cs typeface="B Nazanin" pitchFamily="2" charset="-78"/>
              </a:rPr>
              <a:t>t</a:t>
            </a:r>
            <a:r>
              <a:rPr lang="fa-IR" sz="3000" dirty="0">
                <a:cs typeface="B Nazanin" pitchFamily="2" charset="-78"/>
              </a:rPr>
              <a:t> = زمان به ثان</a:t>
            </a:r>
            <a:r>
              <a:rPr lang="ar-SA" sz="3000" dirty="0">
                <a:cs typeface="B Nazanin" pitchFamily="2" charset="-78"/>
              </a:rPr>
              <a:t>یه است.</a:t>
            </a:r>
            <a:r>
              <a:rPr lang="fa-IR" sz="3000" dirty="0">
                <a:cs typeface="B Nazanin" pitchFamily="2" charset="-78"/>
              </a:rPr>
              <a:t>     </a:t>
            </a:r>
            <a:r>
              <a:rPr lang="en-US" sz="3000" dirty="0">
                <a:cs typeface="B Nazanin" pitchFamily="2" charset="-78"/>
              </a:rPr>
              <a:t>1 hp=736 watt</a:t>
            </a:r>
          </a:p>
        </p:txBody>
      </p:sp>
      <p:sp>
        <p:nvSpPr>
          <p:cNvPr id="9220" name="Rectangle 4"/>
          <p:cNvSpPr>
            <a:spLocks noChangeArrowheads="1"/>
          </p:cNvSpPr>
          <p:nvPr/>
        </p:nvSpPr>
        <p:spPr bwMode="auto">
          <a:xfrm>
            <a:off x="0" y="3252788"/>
            <a:ext cx="9144000" cy="0"/>
          </a:xfrm>
          <a:prstGeom prst="rect">
            <a:avLst/>
          </a:prstGeom>
          <a:noFill/>
          <a:ln w="9525">
            <a:noFill/>
            <a:miter lim="800000"/>
            <a:headEnd/>
            <a:tailEnd/>
          </a:ln>
          <a:effectLst/>
        </p:spPr>
        <p:txBody>
          <a:bodyPr wrap="none" anchor="ctr">
            <a:spAutoFit/>
          </a:bodyPr>
          <a:lstStyle/>
          <a:p>
            <a:endParaRPr lang="fa-IR"/>
          </a:p>
        </p:txBody>
      </p:sp>
      <p:graphicFrame>
        <p:nvGraphicFramePr>
          <p:cNvPr id="9219" name="Object 3"/>
          <p:cNvGraphicFramePr>
            <a:graphicFrameLocks noChangeAspect="1"/>
          </p:cNvGraphicFramePr>
          <p:nvPr/>
        </p:nvGraphicFramePr>
        <p:xfrm>
          <a:off x="684213" y="4411663"/>
          <a:ext cx="4464050" cy="1322387"/>
        </p:xfrm>
        <a:graphic>
          <a:graphicData uri="http://schemas.openxmlformats.org/presentationml/2006/ole">
            <mc:AlternateContent xmlns:mc="http://schemas.openxmlformats.org/markup-compatibility/2006">
              <mc:Choice xmlns:v="urn:schemas-microsoft-com:vml" Requires="v">
                <p:oleObj spid="_x0000_s9227" name="Equation" r:id="rId3" imgW="1193800" imgH="355600" progId="Equation.3">
                  <p:embed/>
                </p:oleObj>
              </mc:Choice>
              <mc:Fallback>
                <p:oleObj name="Equation" r:id="rId3" imgW="1193800" imgH="355600" progId="Equation.3">
                  <p:embed/>
                  <p:pic>
                    <p:nvPicPr>
                      <p:cNvPr id="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4411663"/>
                        <a:ext cx="4464050" cy="1322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21" name="Rectangle 5"/>
          <p:cNvSpPr>
            <a:spLocks noChangeArrowheads="1"/>
          </p:cNvSpPr>
          <p:nvPr/>
        </p:nvSpPr>
        <p:spPr bwMode="auto">
          <a:xfrm>
            <a:off x="0" y="3605213"/>
            <a:ext cx="9144000" cy="0"/>
          </a:xfrm>
          <a:prstGeom prst="rect">
            <a:avLst/>
          </a:prstGeom>
          <a:noFill/>
          <a:ln w="9525">
            <a:noFill/>
            <a:miter lim="800000"/>
            <a:headEnd/>
            <a:tailEnd/>
          </a:ln>
          <a:effectLst/>
        </p:spPr>
        <p:txBody>
          <a:bodyPr wrap="none" anchor="ctr">
            <a:spAutoFit/>
          </a:bodyPr>
          <a:lstStyle/>
          <a:p>
            <a:endParaRPr lang="fa-IR"/>
          </a:p>
        </p:txBody>
      </p:sp>
      <p:sp>
        <p:nvSpPr>
          <p:cNvPr id="9222" name="Rectangle 6"/>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اول</a:t>
            </a:r>
            <a:r>
              <a:rPr lang="fa-IR" sz="2400" b="0">
                <a:solidFill>
                  <a:srgbClr val="FFFFCC"/>
                </a:solidFill>
              </a:rPr>
              <a:t> : تعاریف</a:t>
            </a:r>
            <a:endParaRPr lang="en-US" sz="2400" b="0">
              <a:solidFill>
                <a:srgbClr val="FFFFCC"/>
              </a:solidFill>
            </a:endParaRPr>
          </a:p>
        </p:txBody>
      </p:sp>
      <p:sp>
        <p:nvSpPr>
          <p:cNvPr id="8" name="Footer Placeholder 7"/>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body" idx="1"/>
          </p:nvPr>
        </p:nvSpPr>
        <p:spPr>
          <a:xfrm>
            <a:off x="250825" y="1600200"/>
            <a:ext cx="8435975" cy="4781550"/>
          </a:xfrm>
        </p:spPr>
        <p:txBody>
          <a:bodyPr/>
          <a:lstStyle/>
          <a:p>
            <a:pPr algn="justLow">
              <a:lnSpc>
                <a:spcPct val="90000"/>
              </a:lnSpc>
            </a:pPr>
            <a:r>
              <a:rPr lang="ar-SA" sz="3000" dirty="0"/>
              <a:t>موتورها  ممكن است هوا خنك یا آب خنك باشند ولی بیشتر آب خنك هستند. درحالی كه برای بعضی از مناطق سرد سیر همچون شمال اروپا، خنك كردن موتور با هوا كفایت</a:t>
            </a:r>
            <a:r>
              <a:rPr lang="en-US" sz="3000" dirty="0"/>
              <a:t> </a:t>
            </a:r>
            <a:r>
              <a:rPr lang="ar-SA" sz="3000" dirty="0"/>
              <a:t>می‌نماید ولی در مناطق گرمسیری مانند ایران بهتر است كه آب خنك باشد</a:t>
            </a:r>
            <a:r>
              <a:rPr lang="fa-IR" sz="3000" dirty="0"/>
              <a:t>.</a:t>
            </a:r>
          </a:p>
          <a:p>
            <a:pPr algn="justLow">
              <a:lnSpc>
                <a:spcPct val="90000"/>
              </a:lnSpc>
              <a:buFontTx/>
              <a:buNone/>
            </a:pPr>
            <a:r>
              <a:rPr lang="ar-SA" sz="3000" dirty="0"/>
              <a:t>قطعات دستگاه آب خنك عبارتند از:</a:t>
            </a:r>
          </a:p>
          <a:p>
            <a:pPr algn="justLow">
              <a:lnSpc>
                <a:spcPct val="90000"/>
              </a:lnSpc>
            </a:pPr>
            <a:r>
              <a:rPr lang="ar-SA" sz="3000" b="1" dirty="0">
                <a:solidFill>
                  <a:srgbClr val="CC0000"/>
                </a:solidFill>
              </a:rPr>
              <a:t>پوش آب </a:t>
            </a:r>
          </a:p>
          <a:p>
            <a:pPr algn="justLow">
              <a:lnSpc>
                <a:spcPct val="90000"/>
              </a:lnSpc>
            </a:pPr>
            <a:r>
              <a:rPr lang="ar-SA" sz="3000" b="1" dirty="0">
                <a:solidFill>
                  <a:srgbClr val="CC0000"/>
                </a:solidFill>
              </a:rPr>
              <a:t>پمپ آب (واتر پمپ) </a:t>
            </a:r>
          </a:p>
          <a:p>
            <a:pPr algn="justLow">
              <a:lnSpc>
                <a:spcPct val="90000"/>
              </a:lnSpc>
            </a:pPr>
            <a:r>
              <a:rPr lang="ar-SA" sz="3000" b="1" dirty="0">
                <a:solidFill>
                  <a:srgbClr val="CC0000"/>
                </a:solidFill>
              </a:rPr>
              <a:t>پروانه رادیاتور</a:t>
            </a:r>
          </a:p>
          <a:p>
            <a:pPr algn="justLow">
              <a:lnSpc>
                <a:spcPct val="90000"/>
              </a:lnSpc>
            </a:pPr>
            <a:r>
              <a:rPr lang="ar-SA" sz="3000" b="1" dirty="0">
                <a:solidFill>
                  <a:srgbClr val="CC0000"/>
                </a:solidFill>
              </a:rPr>
              <a:t>ترموستات </a:t>
            </a:r>
          </a:p>
          <a:p>
            <a:pPr algn="justLow">
              <a:lnSpc>
                <a:spcPct val="90000"/>
              </a:lnSpc>
            </a:pPr>
            <a:r>
              <a:rPr lang="ar-SA" sz="3000" b="1" dirty="0">
                <a:solidFill>
                  <a:srgbClr val="CC0000"/>
                </a:solidFill>
              </a:rPr>
              <a:t>رادیاتور</a:t>
            </a:r>
            <a:r>
              <a:rPr lang="ar-SA" sz="3000" dirty="0"/>
              <a:t> </a:t>
            </a:r>
          </a:p>
          <a:p>
            <a:pPr algn="justLow">
              <a:lnSpc>
                <a:spcPct val="90000"/>
              </a:lnSpc>
            </a:pPr>
            <a:endParaRPr lang="en-US" sz="3000" dirty="0"/>
          </a:p>
        </p:txBody>
      </p:sp>
      <p:sp>
        <p:nvSpPr>
          <p:cNvPr id="101379" name="Rectangle 3"/>
          <p:cNvSpPr>
            <a:spLocks noChangeArrowheads="1"/>
          </p:cNvSpPr>
          <p:nvPr/>
        </p:nvSpPr>
        <p:spPr bwMode="auto">
          <a:xfrm>
            <a:off x="468313" y="3789363"/>
            <a:ext cx="4572000" cy="1920875"/>
          </a:xfrm>
          <a:prstGeom prst="rect">
            <a:avLst/>
          </a:prstGeom>
          <a:noFill/>
          <a:ln w="9525">
            <a:noFill/>
            <a:miter lim="800000"/>
            <a:headEnd/>
            <a:tailEnd/>
          </a:ln>
          <a:effectLst/>
        </p:spPr>
        <p:txBody>
          <a:bodyPr>
            <a:spAutoFit/>
          </a:bodyPr>
          <a:lstStyle/>
          <a:p>
            <a:pPr>
              <a:buFontTx/>
              <a:buChar char="•"/>
            </a:pPr>
            <a:r>
              <a:rPr lang="fa-IR" sz="3000">
                <a:solidFill>
                  <a:srgbClr val="CC0000"/>
                </a:solidFill>
              </a:rPr>
              <a:t>  </a:t>
            </a:r>
            <a:r>
              <a:rPr lang="ar-SA" sz="3000">
                <a:solidFill>
                  <a:srgbClr val="CC0000"/>
                </a:solidFill>
              </a:rPr>
              <a:t>درب رادیاتور </a:t>
            </a:r>
          </a:p>
          <a:p>
            <a:pPr>
              <a:buFontTx/>
              <a:buChar char="•"/>
            </a:pPr>
            <a:r>
              <a:rPr lang="fa-IR" sz="3000">
                <a:solidFill>
                  <a:srgbClr val="CC0000"/>
                </a:solidFill>
              </a:rPr>
              <a:t>  </a:t>
            </a:r>
            <a:r>
              <a:rPr lang="ar-SA" sz="3000">
                <a:solidFill>
                  <a:srgbClr val="CC0000"/>
                </a:solidFill>
              </a:rPr>
              <a:t>شیر تخلیه آب </a:t>
            </a:r>
          </a:p>
          <a:p>
            <a:pPr>
              <a:buFontTx/>
              <a:buChar char="•"/>
            </a:pPr>
            <a:r>
              <a:rPr lang="fa-IR" sz="3000">
                <a:solidFill>
                  <a:srgbClr val="CC0000"/>
                </a:solidFill>
              </a:rPr>
              <a:t>  </a:t>
            </a:r>
            <a:r>
              <a:rPr lang="ar-SA" sz="3000">
                <a:solidFill>
                  <a:srgbClr val="CC0000"/>
                </a:solidFill>
              </a:rPr>
              <a:t>لوله‌های</a:t>
            </a:r>
            <a:r>
              <a:rPr lang="en-US" sz="3000">
                <a:solidFill>
                  <a:srgbClr val="CC0000"/>
                </a:solidFill>
              </a:rPr>
              <a:t> </a:t>
            </a:r>
            <a:r>
              <a:rPr lang="ar-SA" sz="3000">
                <a:solidFill>
                  <a:srgbClr val="CC0000"/>
                </a:solidFill>
              </a:rPr>
              <a:t>لاستیكی </a:t>
            </a:r>
          </a:p>
          <a:p>
            <a:pPr>
              <a:buFontTx/>
              <a:buChar char="•"/>
            </a:pPr>
            <a:r>
              <a:rPr lang="fa-IR" sz="3000">
                <a:solidFill>
                  <a:srgbClr val="CC0000"/>
                </a:solidFill>
              </a:rPr>
              <a:t>  </a:t>
            </a:r>
            <a:r>
              <a:rPr lang="ar-SA" sz="3000">
                <a:solidFill>
                  <a:srgbClr val="CC0000"/>
                </a:solidFill>
              </a:rPr>
              <a:t>درجه آب</a:t>
            </a:r>
            <a:endParaRPr lang="en-US" sz="3000">
              <a:solidFill>
                <a:srgbClr val="CC0000"/>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body" idx="1"/>
          </p:nvPr>
        </p:nvSpPr>
        <p:spPr>
          <a:xfrm>
            <a:off x="519113" y="1412875"/>
            <a:ext cx="8229600" cy="4781550"/>
          </a:xfrm>
        </p:spPr>
        <p:txBody>
          <a:bodyPr/>
          <a:lstStyle/>
          <a:p>
            <a:pPr algn="justLow">
              <a:buFontTx/>
              <a:buNone/>
            </a:pPr>
            <a:r>
              <a:rPr lang="fa-IR"/>
              <a:t>مدار کامل آب خنک یک موتور</a:t>
            </a:r>
            <a:endParaRPr lang="en-US"/>
          </a:p>
        </p:txBody>
      </p:sp>
      <p:pic>
        <p:nvPicPr>
          <p:cNvPr id="102403" name="Picture 3"/>
          <p:cNvPicPr>
            <a:picLocks noChangeAspect="1" noChangeArrowheads="1"/>
          </p:cNvPicPr>
          <p:nvPr/>
        </p:nvPicPr>
        <p:blipFill>
          <a:blip r:embed="rId2"/>
          <a:srcRect/>
          <a:stretch>
            <a:fillRect/>
          </a:stretch>
        </p:blipFill>
        <p:spPr bwMode="auto">
          <a:xfrm>
            <a:off x="1763713" y="1992313"/>
            <a:ext cx="5976937" cy="4432300"/>
          </a:xfrm>
          <a:prstGeom prst="rect">
            <a:avLst/>
          </a:prstGeom>
          <a:noFill/>
          <a:ln w="9525">
            <a:noFill/>
            <a:miter lim="800000"/>
            <a:headEnd/>
            <a:tailEnd/>
          </a:ln>
          <a:effectLst/>
        </p:spPr>
      </p:pic>
      <p:sp>
        <p:nvSpPr>
          <p:cNvPr id="102404" name="Rectangle 4"/>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هشتم : دستگاه خنک کن </a:t>
            </a:r>
            <a:endParaRPr lang="en-US" sz="2400" b="0">
              <a:solidFill>
                <a:srgbClr val="FFFFCC"/>
              </a:solidFill>
            </a:endParaRPr>
          </a:p>
        </p:txBody>
      </p:sp>
      <p:sp>
        <p:nvSpPr>
          <p:cNvPr id="6" name="Footer Placeholder 5"/>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body" idx="1"/>
          </p:nvPr>
        </p:nvSpPr>
        <p:spPr>
          <a:xfrm>
            <a:off x="457200" y="1600200"/>
            <a:ext cx="8229600" cy="4781550"/>
          </a:xfrm>
        </p:spPr>
        <p:txBody>
          <a:bodyPr/>
          <a:lstStyle/>
          <a:p>
            <a:pPr algn="justLow">
              <a:lnSpc>
                <a:spcPct val="90000"/>
              </a:lnSpc>
              <a:buFontTx/>
              <a:buNone/>
            </a:pPr>
            <a:r>
              <a:rPr lang="ar-SA" b="1" dirty="0"/>
              <a:t>پوش آب </a:t>
            </a:r>
            <a:endParaRPr lang="ar-SA" dirty="0"/>
          </a:p>
          <a:p>
            <a:pPr algn="justLow">
              <a:lnSpc>
                <a:spcPct val="90000"/>
              </a:lnSpc>
            </a:pPr>
            <a:r>
              <a:rPr lang="ar-SA" dirty="0"/>
              <a:t>حفره هایی هستند كه در بدنه موتور اطراف سیلندر یا دربدنه سر سیلندر در اطراف سوپاپ در آورده شده‌اند</a:t>
            </a:r>
            <a:r>
              <a:rPr lang="en-US" dirty="0"/>
              <a:t> </a:t>
            </a:r>
            <a:r>
              <a:rPr lang="ar-SA" dirty="0"/>
              <a:t>تا گرمای اضافی این قطعات را خارج نمایند. </a:t>
            </a:r>
            <a:endParaRPr lang="ar-SA" b="1" dirty="0"/>
          </a:p>
          <a:p>
            <a:pPr algn="justLow">
              <a:lnSpc>
                <a:spcPct val="90000"/>
              </a:lnSpc>
              <a:buFontTx/>
              <a:buNone/>
            </a:pPr>
            <a:r>
              <a:rPr lang="ar-SA" b="1" dirty="0"/>
              <a:t>پمپ آب (واتر پمپ)</a:t>
            </a:r>
            <a:endParaRPr lang="ar-SA" dirty="0"/>
          </a:p>
          <a:p>
            <a:pPr algn="justLow">
              <a:lnSpc>
                <a:spcPct val="90000"/>
              </a:lnSpc>
            </a:pPr>
            <a:r>
              <a:rPr lang="ar-SA" dirty="0"/>
              <a:t>برای سرعت بخشیدن به جریان آب موتور و زودتر خنك شدن موتور، پمپی بنام پمپ آب </a:t>
            </a:r>
            <a:r>
              <a:rPr lang="en-US" dirty="0"/>
              <a:t>(Water Pump)</a:t>
            </a:r>
            <a:r>
              <a:rPr lang="ar-SA" dirty="0"/>
              <a:t> روی موتورهای آب خنك نصب</a:t>
            </a:r>
            <a:r>
              <a:rPr lang="en-US" dirty="0"/>
              <a:t> </a:t>
            </a:r>
            <a:r>
              <a:rPr lang="ar-SA" dirty="0"/>
              <a:t>می‌شود. این پمپ ممكن است روی سرسیلندر سوار شود، ولی معمولاً ‌روی بدنه موتور سوار</a:t>
            </a:r>
            <a:r>
              <a:rPr lang="en-US" dirty="0"/>
              <a:t> </a:t>
            </a:r>
            <a:r>
              <a:rPr lang="ar-SA" dirty="0"/>
              <a:t>می‌شود. </a:t>
            </a:r>
            <a:endParaRPr lang="en-US" dirty="0"/>
          </a:p>
        </p:txBody>
      </p:sp>
      <p:sp>
        <p:nvSpPr>
          <p:cNvPr id="103427"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هشتم : دستگاه خنک کن </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body" idx="1"/>
          </p:nvPr>
        </p:nvSpPr>
        <p:spPr>
          <a:xfrm>
            <a:off x="457200" y="1484313"/>
            <a:ext cx="8229600" cy="4781550"/>
          </a:xfrm>
        </p:spPr>
        <p:txBody>
          <a:bodyPr/>
          <a:lstStyle/>
          <a:p>
            <a:pPr algn="justLow">
              <a:buFontTx/>
              <a:buNone/>
            </a:pPr>
            <a:r>
              <a:rPr lang="fa-IR"/>
              <a:t>تصویری از ساختمان یک پمپ آب</a:t>
            </a:r>
            <a:endParaRPr lang="en-US"/>
          </a:p>
        </p:txBody>
      </p:sp>
      <p:pic>
        <p:nvPicPr>
          <p:cNvPr id="104451" name="Picture 3"/>
          <p:cNvPicPr>
            <a:picLocks noChangeAspect="1" noChangeArrowheads="1"/>
          </p:cNvPicPr>
          <p:nvPr/>
        </p:nvPicPr>
        <p:blipFill>
          <a:blip r:embed="rId2"/>
          <a:srcRect/>
          <a:stretch>
            <a:fillRect/>
          </a:stretch>
        </p:blipFill>
        <p:spPr bwMode="auto">
          <a:xfrm>
            <a:off x="1835150" y="2205038"/>
            <a:ext cx="5041900" cy="4078287"/>
          </a:xfrm>
          <a:prstGeom prst="rect">
            <a:avLst/>
          </a:prstGeom>
          <a:noFill/>
          <a:ln w="9525">
            <a:noFill/>
            <a:miter lim="800000"/>
            <a:headEnd/>
            <a:tailEnd/>
          </a:ln>
          <a:effectLst/>
        </p:spPr>
      </p:pic>
      <p:sp>
        <p:nvSpPr>
          <p:cNvPr id="104452" name="Rectangle 4"/>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هشتم : دستگاه خنک کن </a:t>
            </a:r>
            <a:endParaRPr lang="en-US" sz="2400" b="0">
              <a:solidFill>
                <a:srgbClr val="FFFFCC"/>
              </a:solidFill>
            </a:endParaRPr>
          </a:p>
        </p:txBody>
      </p:sp>
      <p:sp>
        <p:nvSpPr>
          <p:cNvPr id="6" name="Footer Placeholder 5"/>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body" idx="1"/>
          </p:nvPr>
        </p:nvSpPr>
        <p:spPr>
          <a:xfrm>
            <a:off x="250825" y="1600200"/>
            <a:ext cx="8569325" cy="4781550"/>
          </a:xfrm>
        </p:spPr>
        <p:txBody>
          <a:bodyPr/>
          <a:lstStyle/>
          <a:p>
            <a:pPr algn="justLow">
              <a:lnSpc>
                <a:spcPct val="80000"/>
              </a:lnSpc>
              <a:buFontTx/>
              <a:buNone/>
            </a:pPr>
            <a:r>
              <a:rPr lang="ar-SA" sz="3000" dirty="0"/>
              <a:t> </a:t>
            </a:r>
            <a:r>
              <a:rPr lang="ar-SA" sz="3000" b="1" dirty="0"/>
              <a:t>پروانه رادیاتور</a:t>
            </a:r>
            <a:endParaRPr lang="ar-SA" sz="3000" dirty="0"/>
          </a:p>
          <a:p>
            <a:pPr algn="justLow">
              <a:lnSpc>
                <a:spcPct val="80000"/>
              </a:lnSpc>
            </a:pPr>
            <a:r>
              <a:rPr lang="ar-SA" sz="3000" dirty="0"/>
              <a:t>پروانه یا مكنده ایست كه بر منتهی الیه محور پمپ آب و بعد از چرخ تسمه آن سوار</a:t>
            </a:r>
            <a:r>
              <a:rPr lang="en-US" sz="3000" dirty="0"/>
              <a:t> </a:t>
            </a:r>
            <a:r>
              <a:rPr lang="ar-SA" sz="3000" dirty="0"/>
              <a:t>می‌شود. این پروانه با مكش خود، هوا را از جلوی رادیاتور به عقب آن</a:t>
            </a:r>
            <a:r>
              <a:rPr lang="en-US" sz="3000" dirty="0"/>
              <a:t> </a:t>
            </a:r>
            <a:r>
              <a:rPr lang="ar-SA" sz="3000" dirty="0"/>
              <a:t>می‌مكد تا پرده‌های</a:t>
            </a:r>
            <a:r>
              <a:rPr lang="en-US" sz="3000" dirty="0"/>
              <a:t> </a:t>
            </a:r>
            <a:r>
              <a:rPr lang="ar-SA" sz="3000" dirty="0"/>
              <a:t>رادیاتور سریعاً گرمای خود را از دست داده و خشك شوند.</a:t>
            </a:r>
          </a:p>
          <a:p>
            <a:pPr algn="justLow">
              <a:lnSpc>
                <a:spcPct val="80000"/>
              </a:lnSpc>
              <a:buFontTx/>
              <a:buNone/>
            </a:pPr>
            <a:r>
              <a:rPr lang="ar-SA" sz="3000" b="1" dirty="0"/>
              <a:t>ترموستات </a:t>
            </a:r>
            <a:endParaRPr lang="ar-SA" sz="3000" dirty="0"/>
          </a:p>
          <a:p>
            <a:pPr algn="justLow">
              <a:lnSpc>
                <a:spcPct val="80000"/>
              </a:lnSpc>
            </a:pPr>
            <a:r>
              <a:rPr lang="ar-SA" sz="3000" dirty="0"/>
              <a:t>وظیفه ترموستات ثابت نگهداشتن درجه حرارت آب موتور است . </a:t>
            </a:r>
            <a:endParaRPr lang="fa-IR" sz="3000" dirty="0"/>
          </a:p>
          <a:p>
            <a:pPr algn="justLow">
              <a:lnSpc>
                <a:spcPct val="80000"/>
              </a:lnSpc>
            </a:pPr>
            <a:r>
              <a:rPr lang="ar-SA" sz="3000" dirty="0"/>
              <a:t>برای كاهش ساییدگی، باید دو كار انجام داد یكی اینكه درجه حرارت آب موتور را هر چه زودتر به حد مجاز بالا برد و دیگر آنكه این درجه حرارت را ثابت نگهداشت . برای كار اول، باید موتور در شروع،‌ با سرعت بالا كار كند. برای كار دوم راهی جز استفاده از ترموستات نیست. </a:t>
            </a:r>
            <a:endParaRPr lang="en-US" sz="3000" dirty="0"/>
          </a:p>
        </p:txBody>
      </p:sp>
      <p:sp>
        <p:nvSpPr>
          <p:cNvPr id="105475"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هشتم : دستگاه خنک کن </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body" idx="1"/>
          </p:nvPr>
        </p:nvSpPr>
        <p:spPr>
          <a:xfrm>
            <a:off x="457200" y="1600200"/>
            <a:ext cx="8229600" cy="4781550"/>
          </a:xfrm>
        </p:spPr>
        <p:txBody>
          <a:bodyPr/>
          <a:lstStyle/>
          <a:p>
            <a:pPr algn="justLow">
              <a:lnSpc>
                <a:spcPct val="80000"/>
              </a:lnSpc>
              <a:buFontTx/>
              <a:buNone/>
            </a:pPr>
            <a:r>
              <a:rPr lang="ar-SA" sz="2800" b="1" dirty="0"/>
              <a:t>رادیاتور آب </a:t>
            </a:r>
            <a:endParaRPr lang="ar-SA" sz="2800" dirty="0"/>
          </a:p>
          <a:p>
            <a:pPr algn="justLow">
              <a:lnSpc>
                <a:spcPct val="80000"/>
              </a:lnSpc>
            </a:pPr>
            <a:r>
              <a:rPr lang="ar-SA" sz="2800" dirty="0"/>
              <a:t>برای تبادل گرمایی آب موتور با هوای اطراف تعبیه شده است. از لوله‌های</a:t>
            </a:r>
            <a:r>
              <a:rPr lang="en-US" sz="2800" dirty="0"/>
              <a:t> </a:t>
            </a:r>
            <a:r>
              <a:rPr lang="ar-SA" sz="2800" dirty="0"/>
              <a:t>عمودی تركیب یافته است كه طول هر یك با بیشماری پره پوشیده است. گرمای‌ آب موتور از طریق این لوله‌ها</a:t>
            </a:r>
            <a:r>
              <a:rPr lang="en-US" sz="2800" dirty="0"/>
              <a:t> </a:t>
            </a:r>
            <a:r>
              <a:rPr lang="ar-SA" sz="2800" dirty="0"/>
              <a:t>به آن پره منتقل شده كه مجموعاً سطح تبادل گرمایی زیادی را بوجود می‌آورند. </a:t>
            </a:r>
            <a:endParaRPr lang="fa-IR" sz="2800" dirty="0"/>
          </a:p>
          <a:p>
            <a:pPr algn="justLow">
              <a:lnSpc>
                <a:spcPct val="80000"/>
              </a:lnSpc>
              <a:buFontTx/>
              <a:buNone/>
            </a:pPr>
            <a:r>
              <a:rPr lang="ar-SA" sz="2800" b="1" dirty="0"/>
              <a:t>درب رادیاتور </a:t>
            </a:r>
            <a:endParaRPr lang="ar-SA" sz="2800" dirty="0"/>
          </a:p>
          <a:p>
            <a:pPr algn="justLow">
              <a:lnSpc>
                <a:spcPct val="80000"/>
              </a:lnSpc>
            </a:pPr>
            <a:r>
              <a:rPr lang="ar-SA" sz="2800" dirty="0"/>
              <a:t>دربی است حاوی دو سوپاپ یكطرفه. یكی با فشار باز</a:t>
            </a:r>
            <a:r>
              <a:rPr lang="en-US" sz="2800" dirty="0"/>
              <a:t> </a:t>
            </a:r>
            <a:r>
              <a:rPr lang="ar-SA" sz="2800" dirty="0"/>
              <a:t>می‌شود و دیگری در اثر خلاء با گرم شدن آب موتور، ‌بخار آب درون زیاد شده و فشار را بالا</a:t>
            </a:r>
            <a:r>
              <a:rPr lang="en-US" sz="2800" dirty="0"/>
              <a:t> </a:t>
            </a:r>
            <a:r>
              <a:rPr lang="ar-SA" sz="2800" dirty="0"/>
              <a:t>می‌برد. </a:t>
            </a:r>
            <a:endParaRPr lang="ar-SA" sz="2800" b="1" dirty="0"/>
          </a:p>
          <a:p>
            <a:pPr algn="justLow">
              <a:lnSpc>
                <a:spcPct val="80000"/>
              </a:lnSpc>
              <a:buFontTx/>
              <a:buNone/>
            </a:pPr>
            <a:r>
              <a:rPr lang="ar-SA" sz="2800" b="1" dirty="0"/>
              <a:t>شیر تخلیه آب </a:t>
            </a:r>
            <a:endParaRPr lang="ar-SA" sz="2800" dirty="0"/>
          </a:p>
          <a:p>
            <a:pPr algn="justLow">
              <a:lnSpc>
                <a:spcPct val="80000"/>
              </a:lnSpc>
            </a:pPr>
            <a:r>
              <a:rPr lang="ar-SA" sz="2800" dirty="0"/>
              <a:t>همه رادیاتورها دارای شیر آبی در زیر هستند تا در موارد ضروری بتوان رادیاتور را تخلیه نمود.</a:t>
            </a:r>
            <a:endParaRPr lang="en-US" sz="2800" dirty="0"/>
          </a:p>
        </p:txBody>
      </p:sp>
      <p:sp>
        <p:nvSpPr>
          <p:cNvPr id="106499"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هشتم : دستگاه خنک کن </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body" sz="half" idx="1"/>
          </p:nvPr>
        </p:nvSpPr>
        <p:spPr/>
        <p:txBody>
          <a:bodyPr/>
          <a:lstStyle/>
          <a:p>
            <a:pPr algn="justLow"/>
            <a:r>
              <a:rPr lang="fa-IR" sz="2800"/>
              <a:t>ص91</a:t>
            </a:r>
            <a:endParaRPr lang="en-US" sz="2800"/>
          </a:p>
        </p:txBody>
      </p:sp>
      <p:sp>
        <p:nvSpPr>
          <p:cNvPr id="107523"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هشتم : دستگاه خنک کن </a:t>
            </a:r>
            <a:endParaRPr lang="en-US" sz="2400" b="0">
              <a:solidFill>
                <a:srgbClr val="FFFFCC"/>
              </a:solidFill>
            </a:endParaRPr>
          </a:p>
        </p:txBody>
      </p:sp>
      <p:graphicFrame>
        <p:nvGraphicFramePr>
          <p:cNvPr id="107524" name="Object 4"/>
          <p:cNvGraphicFramePr>
            <a:graphicFrameLocks noGrp="1" noChangeAspect="1"/>
          </p:cNvGraphicFramePr>
          <p:nvPr>
            <p:ph sz="half" idx="2"/>
          </p:nvPr>
        </p:nvGraphicFramePr>
        <p:xfrm>
          <a:off x="252413" y="1466850"/>
          <a:ext cx="5472112" cy="5018088"/>
        </p:xfrm>
        <a:graphic>
          <a:graphicData uri="http://schemas.openxmlformats.org/presentationml/2006/ole">
            <mc:AlternateContent xmlns:mc="http://schemas.openxmlformats.org/markup-compatibility/2006">
              <mc:Choice xmlns:v="urn:schemas-microsoft-com:vml" Requires="v">
                <p:oleObj spid="_x0000_s107532" name="Image" r:id="rId3" imgW="4297689" imgH="3941072" progId="">
                  <p:embed/>
                </p:oleObj>
              </mc:Choice>
              <mc:Fallback>
                <p:oleObj name="Image" r:id="rId3" imgW="4297689" imgH="3941072" progId="">
                  <p:embed/>
                  <p:pic>
                    <p:nvPicPr>
                      <p:cNvPr id="0" name="Picture 10"/>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1466850"/>
                        <a:ext cx="5472112" cy="501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7527" name="Text Box 7"/>
          <p:cNvSpPr txBox="1">
            <a:spLocks noChangeArrowheads="1"/>
          </p:cNvSpPr>
          <p:nvPr/>
        </p:nvSpPr>
        <p:spPr bwMode="auto">
          <a:xfrm>
            <a:off x="6300788" y="1700213"/>
            <a:ext cx="2540000" cy="1373187"/>
          </a:xfrm>
          <a:prstGeom prst="rect">
            <a:avLst/>
          </a:prstGeom>
          <a:noFill/>
          <a:ln w="9525">
            <a:noFill/>
            <a:miter lim="800000"/>
            <a:headEnd/>
            <a:tailEnd/>
          </a:ln>
          <a:effectLst/>
        </p:spPr>
        <p:txBody>
          <a:bodyPr>
            <a:spAutoFit/>
          </a:bodyPr>
          <a:lstStyle/>
          <a:p>
            <a:pPr algn="justLow">
              <a:buFontTx/>
              <a:buChar char="•"/>
            </a:pPr>
            <a:r>
              <a:rPr lang="fa-IR" sz="2800" b="0"/>
              <a:t>  درب رادیاتور و سوپاپ‌های یکطرفه فشار و خلا آن</a:t>
            </a:r>
            <a:endParaRPr lang="en-US" sz="2800" b="0"/>
          </a:p>
        </p:txBody>
      </p:sp>
      <p:sp>
        <p:nvSpPr>
          <p:cNvPr id="7" name="Footer Placeholder 6"/>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body" idx="1"/>
          </p:nvPr>
        </p:nvSpPr>
        <p:spPr>
          <a:xfrm>
            <a:off x="457200" y="1600200"/>
            <a:ext cx="8229600" cy="4781550"/>
          </a:xfrm>
        </p:spPr>
        <p:txBody>
          <a:bodyPr/>
          <a:lstStyle/>
          <a:p>
            <a:pPr algn="justLow">
              <a:lnSpc>
                <a:spcPct val="80000"/>
              </a:lnSpc>
              <a:buFontTx/>
              <a:buNone/>
            </a:pPr>
            <a:r>
              <a:rPr lang="ar-SA" sz="3000" b="1" dirty="0"/>
              <a:t>لوله‌های</a:t>
            </a:r>
            <a:r>
              <a:rPr lang="en-US" sz="3000" b="1" dirty="0"/>
              <a:t> </a:t>
            </a:r>
            <a:r>
              <a:rPr lang="ar-SA" sz="3000" b="1" dirty="0"/>
              <a:t>لاستیكی </a:t>
            </a:r>
            <a:endParaRPr lang="ar-SA" sz="3000" dirty="0"/>
          </a:p>
          <a:p>
            <a:pPr algn="justLow">
              <a:lnSpc>
                <a:spcPct val="80000"/>
              </a:lnSpc>
            </a:pPr>
            <a:r>
              <a:rPr lang="ar-SA" sz="3000" dirty="0"/>
              <a:t>برای هدایت جریان،‌ دو لوله لاسیتكی نسبتاً‌ قطور و كلفت در بالا و پایین ارتباط موتور با رادیاتور را برقرار</a:t>
            </a:r>
            <a:r>
              <a:rPr lang="en-US" sz="3000" dirty="0"/>
              <a:t> </a:t>
            </a:r>
            <a:r>
              <a:rPr lang="ar-SA" sz="3000" dirty="0"/>
              <a:t>می‌سازند. هر لوله از دو طرف با دو بست فلزی محكم و آب بندی</a:t>
            </a:r>
            <a:r>
              <a:rPr lang="en-US" sz="3000" dirty="0"/>
              <a:t> </a:t>
            </a:r>
            <a:r>
              <a:rPr lang="ar-SA" sz="3000" dirty="0"/>
              <a:t>می‌شوند.</a:t>
            </a:r>
            <a:endParaRPr lang="ar-SA" sz="3000" b="1" dirty="0"/>
          </a:p>
          <a:p>
            <a:pPr algn="justLow">
              <a:lnSpc>
                <a:spcPct val="80000"/>
              </a:lnSpc>
              <a:buFontTx/>
              <a:buNone/>
            </a:pPr>
            <a:r>
              <a:rPr lang="ar-SA" sz="3000" b="1" dirty="0"/>
              <a:t>درجه آب </a:t>
            </a:r>
            <a:endParaRPr lang="ar-SA" sz="3000" dirty="0"/>
          </a:p>
          <a:p>
            <a:pPr algn="justLow">
              <a:lnSpc>
                <a:spcPct val="80000"/>
              </a:lnSpc>
            </a:pPr>
            <a:r>
              <a:rPr lang="ar-SA" sz="3000" dirty="0"/>
              <a:t>برای سنجش دمای آب موتور، قطعه حساسی در جایی روی موتور یا رادیاتور نصب</a:t>
            </a:r>
            <a:r>
              <a:rPr lang="en-US" sz="3000" dirty="0"/>
              <a:t> </a:t>
            </a:r>
            <a:r>
              <a:rPr lang="ar-SA" sz="3000" dirty="0"/>
              <a:t>می‌شود. این قطعه یك مبدل گرمایی است </a:t>
            </a:r>
            <a:r>
              <a:rPr lang="fa-IR" sz="3000" dirty="0"/>
              <a:t>و </a:t>
            </a:r>
            <a:r>
              <a:rPr lang="ar-SA" sz="3000" dirty="0"/>
              <a:t>مستقیماً عقربه‌‌ای</a:t>
            </a:r>
            <a:r>
              <a:rPr lang="en-US" sz="3000" dirty="0"/>
              <a:t> </a:t>
            </a:r>
            <a:r>
              <a:rPr lang="ar-SA" sz="3000" dirty="0"/>
              <a:t>را به حركت در</a:t>
            </a:r>
            <a:r>
              <a:rPr lang="en-US" sz="3000" dirty="0"/>
              <a:t> </a:t>
            </a:r>
            <a:r>
              <a:rPr lang="ar-SA" sz="3000" dirty="0"/>
              <a:t>می‌آورد. عقربه در برابر صفحه مدرجی حركت</a:t>
            </a:r>
            <a:r>
              <a:rPr lang="en-US" sz="3000" dirty="0"/>
              <a:t> </a:t>
            </a:r>
            <a:r>
              <a:rPr lang="ar-SA" sz="3000" dirty="0"/>
              <a:t>می‌كند كه درجه حرارت آب را نشان</a:t>
            </a:r>
            <a:r>
              <a:rPr lang="en-US" sz="3000" dirty="0"/>
              <a:t> </a:t>
            </a:r>
            <a:r>
              <a:rPr lang="ar-SA" sz="3000" dirty="0"/>
              <a:t>می‌دهد. اگر درجه حرارت از مقدار معمول آن بالاتر رود،‌ بهتر است بار روی موتور را قطع نمود ولی موتور در جا كار كند تا درجه حرارت پایین بیاید. </a:t>
            </a:r>
            <a:endParaRPr lang="en-US" sz="3000" dirty="0"/>
          </a:p>
        </p:txBody>
      </p:sp>
      <p:sp>
        <p:nvSpPr>
          <p:cNvPr id="108547"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هشتم : دستگاه خنک کن </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body" idx="1"/>
          </p:nvPr>
        </p:nvSpPr>
        <p:spPr>
          <a:xfrm>
            <a:off x="500034" y="1428736"/>
            <a:ext cx="8229600" cy="4781550"/>
          </a:xfrm>
        </p:spPr>
        <p:txBody>
          <a:bodyPr/>
          <a:lstStyle/>
          <a:p>
            <a:pPr algn="justLow">
              <a:lnSpc>
                <a:spcPct val="90000"/>
              </a:lnSpc>
              <a:buFontTx/>
              <a:buNone/>
            </a:pPr>
            <a:r>
              <a:rPr lang="ar-SA" sz="3000" b="1" dirty="0"/>
              <a:t>سطح آب رادیاتور </a:t>
            </a:r>
            <a:endParaRPr lang="ar-SA" sz="3000" dirty="0"/>
          </a:p>
          <a:p>
            <a:pPr algn="justLow">
              <a:lnSpc>
                <a:spcPct val="90000"/>
              </a:lnSpc>
            </a:pPr>
            <a:r>
              <a:rPr lang="ar-SA" sz="3000" dirty="0"/>
              <a:t>سطح آب رادیاتور همیشه باید حدود </a:t>
            </a:r>
            <a:r>
              <a:rPr lang="en-US" sz="3000" dirty="0"/>
              <a:t>cm 5</a:t>
            </a:r>
            <a:r>
              <a:rPr lang="ar-SA" sz="3000" dirty="0"/>
              <a:t> پایین تر از گلویی رادیاتور باشد و اصولاً اگر پرتر از این باشد آب اضافی بخودی خود خارج</a:t>
            </a:r>
            <a:r>
              <a:rPr lang="en-US" sz="3000" dirty="0"/>
              <a:t> </a:t>
            </a:r>
            <a:r>
              <a:rPr lang="ar-SA" sz="3000" dirty="0"/>
              <a:t>می‌گردد. باید سعی شود كه ازآب خالص بدون املاح استفاده شود.. </a:t>
            </a:r>
            <a:endParaRPr lang="fa-IR" sz="3000" dirty="0"/>
          </a:p>
          <a:p>
            <a:pPr algn="justLow">
              <a:lnSpc>
                <a:spcPct val="90000"/>
              </a:lnSpc>
              <a:buFontTx/>
              <a:buNone/>
            </a:pPr>
            <a:r>
              <a:rPr lang="ar-SA" sz="3000" b="1" dirty="0"/>
              <a:t>ضد یخ </a:t>
            </a:r>
            <a:endParaRPr lang="ar-SA" sz="3000" dirty="0"/>
          </a:p>
          <a:p>
            <a:pPr algn="justLow">
              <a:lnSpc>
                <a:spcPct val="90000"/>
              </a:lnSpc>
            </a:pPr>
            <a:r>
              <a:rPr lang="ar-SA" sz="3000" dirty="0"/>
              <a:t>ضد یخ در تمام فصول باید در آب رادیاتور باشد هر دو سال یك بار آن را تجدید كنید. </a:t>
            </a:r>
          </a:p>
          <a:p>
            <a:pPr algn="justLow">
              <a:lnSpc>
                <a:spcPct val="90000"/>
              </a:lnSpc>
            </a:pPr>
            <a:r>
              <a:rPr lang="ar-SA" sz="3000" dirty="0"/>
              <a:t>ضد یخ نه تنها برای ممانعت آب از یخ زدگی است بلكه به سبب مواد افزودنی آن، از زنگ زدگی پوش آب، خوردگی و نشست رسوبات هم ممانعت بعمل می‌آورد. </a:t>
            </a:r>
            <a:endParaRPr lang="en-US" sz="3000" dirty="0"/>
          </a:p>
        </p:txBody>
      </p:sp>
      <p:sp>
        <p:nvSpPr>
          <p:cNvPr id="109571"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هشتم : دستگاه خنک کن </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body" idx="1"/>
          </p:nvPr>
        </p:nvSpPr>
        <p:spPr>
          <a:xfrm>
            <a:off x="457200" y="1600200"/>
            <a:ext cx="8229600" cy="4781550"/>
          </a:xfrm>
        </p:spPr>
        <p:txBody>
          <a:bodyPr/>
          <a:lstStyle/>
          <a:p>
            <a:pPr algn="ctr">
              <a:buFontTx/>
              <a:buNone/>
            </a:pPr>
            <a:r>
              <a:rPr lang="ar-SA" b="1" dirty="0"/>
              <a:t>فصل نهم</a:t>
            </a:r>
            <a:endParaRPr lang="fa-IR" b="1" dirty="0"/>
          </a:p>
          <a:p>
            <a:pPr algn="ctr">
              <a:buFontTx/>
              <a:buNone/>
            </a:pPr>
            <a:endParaRPr lang="fa-IR" b="1" dirty="0"/>
          </a:p>
          <a:p>
            <a:pPr algn="ctr">
              <a:buFontTx/>
              <a:buNone/>
            </a:pPr>
            <a:endParaRPr lang="ar-SA" b="1" dirty="0"/>
          </a:p>
          <a:p>
            <a:pPr algn="ctr">
              <a:buFontTx/>
              <a:buNone/>
            </a:pPr>
            <a:r>
              <a:rPr lang="ar-SA" sz="5400" b="1" dirty="0"/>
              <a:t>دستگاه مولد برق</a:t>
            </a:r>
            <a:r>
              <a:rPr lang="ar-SA" sz="5400" dirty="0"/>
              <a:t> </a:t>
            </a:r>
            <a:endParaRPr lang="en-US" sz="5400" dirty="0"/>
          </a:p>
        </p:txBody>
      </p:sp>
      <p:sp>
        <p:nvSpPr>
          <p:cNvPr id="4" name="Footer Placeholder 3"/>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a:xfrm>
            <a:off x="323850" y="1600200"/>
            <a:ext cx="8424863" cy="4781550"/>
          </a:xfrm>
        </p:spPr>
        <p:txBody>
          <a:bodyPr/>
          <a:lstStyle/>
          <a:p>
            <a:pPr algn="justLow">
              <a:lnSpc>
                <a:spcPct val="90000"/>
              </a:lnSpc>
              <a:buFontTx/>
              <a:buNone/>
            </a:pPr>
            <a:r>
              <a:rPr lang="fa-IR" b="1" dirty="0">
                <a:cs typeface="B Nazanin" pitchFamily="2" charset="-78"/>
              </a:rPr>
              <a:t>انرژ</a:t>
            </a:r>
            <a:r>
              <a:rPr lang="ar-SA" b="1" dirty="0">
                <a:cs typeface="B Nazanin" pitchFamily="2" charset="-78"/>
              </a:rPr>
              <a:t>ی </a:t>
            </a:r>
            <a:endParaRPr lang="en-US" u="sng" dirty="0">
              <a:cs typeface="B Nazanin" pitchFamily="2" charset="-78"/>
            </a:endParaRPr>
          </a:p>
          <a:p>
            <a:pPr algn="justLow">
              <a:lnSpc>
                <a:spcPct val="90000"/>
              </a:lnSpc>
            </a:pPr>
            <a:r>
              <a:rPr lang="fa-IR" dirty="0">
                <a:cs typeface="B Nazanin" pitchFamily="2" charset="-78"/>
              </a:rPr>
              <a:t>انرژ</a:t>
            </a:r>
            <a:r>
              <a:rPr lang="ar-SA" dirty="0">
                <a:cs typeface="B Nazanin" pitchFamily="2" charset="-78"/>
              </a:rPr>
              <a:t>ی نیز همان كار است. به عبارت دیگر لازمه انجام هر كاری، مصرف انرژی می‌باشد. انرژی را معمولاً به حرف </a:t>
            </a:r>
            <a:r>
              <a:rPr lang="en-US" dirty="0">
                <a:cs typeface="B Nazanin" pitchFamily="2" charset="-78"/>
              </a:rPr>
              <a:t>E</a:t>
            </a:r>
            <a:r>
              <a:rPr lang="fa-IR" dirty="0">
                <a:cs typeface="B Nazanin" pitchFamily="2" charset="-78"/>
              </a:rPr>
              <a:t> نشان م</a:t>
            </a:r>
            <a:r>
              <a:rPr lang="ar-SA" dirty="0">
                <a:cs typeface="B Nazanin" pitchFamily="2" charset="-78"/>
              </a:rPr>
              <a:t>ی‌دهند و واحد آن در سیستم </a:t>
            </a:r>
            <a:r>
              <a:rPr lang="en-US" dirty="0">
                <a:cs typeface="B Nazanin" pitchFamily="2" charset="-78"/>
              </a:rPr>
              <a:t>SI</a:t>
            </a:r>
            <a:r>
              <a:rPr lang="fa-IR" dirty="0">
                <a:cs typeface="B Nazanin" pitchFamily="2" charset="-78"/>
              </a:rPr>
              <a:t>، ژول، </a:t>
            </a:r>
            <a:r>
              <a:rPr lang="en-US" dirty="0">
                <a:cs typeface="B Nazanin" pitchFamily="2" charset="-78"/>
              </a:rPr>
              <a:t>(j)</a:t>
            </a:r>
            <a:r>
              <a:rPr lang="fa-IR" dirty="0">
                <a:cs typeface="B Nazanin" pitchFamily="2" charset="-78"/>
              </a:rPr>
              <a:t> م</a:t>
            </a:r>
            <a:r>
              <a:rPr lang="ar-SA" dirty="0">
                <a:cs typeface="B Nazanin" pitchFamily="2" charset="-78"/>
              </a:rPr>
              <a:t>ی‌باشد. </a:t>
            </a:r>
            <a:endParaRPr lang="fa-IR" dirty="0">
              <a:cs typeface="B Nazanin" pitchFamily="2" charset="-78"/>
            </a:endParaRPr>
          </a:p>
          <a:p>
            <a:pPr algn="justLow">
              <a:lnSpc>
                <a:spcPct val="90000"/>
              </a:lnSpc>
            </a:pPr>
            <a:endParaRPr lang="fa-IR" dirty="0">
              <a:cs typeface="B Nazanin" pitchFamily="2" charset="-78"/>
            </a:endParaRPr>
          </a:p>
          <a:p>
            <a:pPr algn="justLow">
              <a:lnSpc>
                <a:spcPct val="90000"/>
              </a:lnSpc>
            </a:pPr>
            <a:r>
              <a:rPr lang="ar-SA" dirty="0">
                <a:cs typeface="B Nazanin" pitchFamily="2" charset="-78"/>
              </a:rPr>
              <a:t>یك ژول برابر یك وات در ثانیه است . </a:t>
            </a:r>
            <a:endParaRPr lang="en-US" dirty="0">
              <a:cs typeface="B Nazanin" pitchFamily="2" charset="-78"/>
            </a:endParaRPr>
          </a:p>
          <a:p>
            <a:pPr algn="justLow">
              <a:lnSpc>
                <a:spcPct val="90000"/>
              </a:lnSpc>
            </a:pPr>
            <a:endParaRPr lang="en-US" dirty="0"/>
          </a:p>
        </p:txBody>
      </p:sp>
      <p:sp>
        <p:nvSpPr>
          <p:cNvPr id="10243"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اول</a:t>
            </a:r>
            <a:r>
              <a:rPr lang="fa-IR" sz="2400" b="0">
                <a:solidFill>
                  <a:srgbClr val="FFFFCC"/>
                </a:solidFill>
              </a:rPr>
              <a:t> : تعاریف</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body" idx="1"/>
          </p:nvPr>
        </p:nvSpPr>
        <p:spPr>
          <a:xfrm>
            <a:off x="457200" y="1600200"/>
            <a:ext cx="8229600" cy="4781550"/>
          </a:xfrm>
        </p:spPr>
        <p:txBody>
          <a:bodyPr/>
          <a:lstStyle/>
          <a:p>
            <a:pPr algn="justLow">
              <a:lnSpc>
                <a:spcPct val="90000"/>
              </a:lnSpc>
              <a:buFontTx/>
              <a:buNone/>
            </a:pPr>
            <a:r>
              <a:rPr lang="ar-SA" sz="3000" b="1"/>
              <a:t>دستگاه مولد برق</a:t>
            </a:r>
            <a:endParaRPr lang="ar-SA" sz="3000"/>
          </a:p>
          <a:p>
            <a:pPr algn="justLow">
              <a:lnSpc>
                <a:spcPct val="90000"/>
              </a:lnSpc>
            </a:pPr>
            <a:r>
              <a:rPr lang="ar-SA" sz="3000"/>
              <a:t>باتری همانطور كه گفته شد قلب دستگاه‌های</a:t>
            </a:r>
            <a:r>
              <a:rPr lang="en-US" sz="3000"/>
              <a:t> </a:t>
            </a:r>
            <a:r>
              <a:rPr lang="ar-SA" sz="3000"/>
              <a:t>برقی و جرقه زنی موتورهاست كه اگر تغذیه نشود از برق تهی شده و نمی تواند كار خود را انجام دهد باتری یك خازن است. برقی را ذخیره</a:t>
            </a:r>
            <a:r>
              <a:rPr lang="en-US" sz="3000"/>
              <a:t> </a:t>
            </a:r>
            <a:r>
              <a:rPr lang="ar-SA" sz="3000"/>
              <a:t>می‌كند و تا زمانی كه موجودی داشته باشد تحویل</a:t>
            </a:r>
            <a:r>
              <a:rPr lang="en-US" sz="3000"/>
              <a:t> </a:t>
            </a:r>
            <a:r>
              <a:rPr lang="ar-SA" sz="3000"/>
              <a:t>می‌دهد. پس از آن باید دوباره آن را پر یا چارج نمود. </a:t>
            </a:r>
            <a:r>
              <a:rPr lang="fa-IR" sz="3000"/>
              <a:t>ب</a:t>
            </a:r>
            <a:r>
              <a:rPr lang="ar-SA" sz="3000"/>
              <a:t>را</a:t>
            </a:r>
            <a:r>
              <a:rPr lang="fa-IR" sz="3000"/>
              <a:t>ی چارج باتری از </a:t>
            </a:r>
            <a:r>
              <a:rPr lang="ar-SA" sz="3000"/>
              <a:t>مولد برقی</a:t>
            </a:r>
            <a:r>
              <a:rPr lang="fa-IR" sz="3000"/>
              <a:t> (دینام) که </a:t>
            </a:r>
            <a:r>
              <a:rPr lang="ar-SA" sz="3000"/>
              <a:t>روی خودرو تعبیه شده </a:t>
            </a:r>
            <a:r>
              <a:rPr lang="fa-IR" sz="3000"/>
              <a:t>استفاده میشود</a:t>
            </a:r>
            <a:r>
              <a:rPr lang="ar-SA" sz="3000"/>
              <a:t>. این دستگاه با دریافت حركت از موتور برق مستقیم تولید و باتری را چارج می‌نمود. </a:t>
            </a:r>
            <a:endParaRPr lang="fa-IR" sz="3000"/>
          </a:p>
        </p:txBody>
      </p:sp>
      <p:sp>
        <p:nvSpPr>
          <p:cNvPr id="111619"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نهم : دستگاه مولد برق</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body" idx="1"/>
          </p:nvPr>
        </p:nvSpPr>
        <p:spPr>
          <a:xfrm>
            <a:off x="457200" y="1600200"/>
            <a:ext cx="8229600" cy="4781550"/>
          </a:xfrm>
        </p:spPr>
        <p:txBody>
          <a:bodyPr/>
          <a:lstStyle/>
          <a:p>
            <a:pPr marL="609600" indent="-609600" algn="justLow"/>
            <a:r>
              <a:rPr lang="ar-SA" dirty="0"/>
              <a:t>قطعاتی كه مجموعا مدار آلترناتور یا چارج را</a:t>
            </a:r>
            <a:r>
              <a:rPr lang="en-US" dirty="0"/>
              <a:t> </a:t>
            </a:r>
            <a:r>
              <a:rPr lang="ar-SA" dirty="0"/>
              <a:t>می‌سازند عبارتنداز:</a:t>
            </a:r>
          </a:p>
          <a:p>
            <a:pPr marL="609600" indent="-609600" algn="justLow">
              <a:buFontTx/>
              <a:buAutoNum type="arabicPeriod"/>
            </a:pPr>
            <a:r>
              <a:rPr lang="ar-SA" b="1" dirty="0">
                <a:solidFill>
                  <a:srgbClr val="CC0000"/>
                </a:solidFill>
              </a:rPr>
              <a:t>آلترناتور</a:t>
            </a:r>
          </a:p>
          <a:p>
            <a:pPr marL="609600" indent="-609600" algn="justLow">
              <a:buFontTx/>
              <a:buAutoNum type="arabicPeriod"/>
            </a:pPr>
            <a:r>
              <a:rPr lang="ar-SA" b="1" dirty="0">
                <a:solidFill>
                  <a:srgbClr val="CC0000"/>
                </a:solidFill>
              </a:rPr>
              <a:t>آفتومات </a:t>
            </a:r>
          </a:p>
          <a:p>
            <a:pPr marL="609600" indent="-609600" algn="justLow">
              <a:buFontTx/>
              <a:buAutoNum type="arabicPeriod"/>
            </a:pPr>
            <a:r>
              <a:rPr lang="ar-SA" b="1" dirty="0">
                <a:solidFill>
                  <a:srgbClr val="CC0000"/>
                </a:solidFill>
              </a:rPr>
              <a:t>درجه یا چراغ چارج </a:t>
            </a:r>
          </a:p>
          <a:p>
            <a:pPr marL="609600" indent="-609600" algn="justLow">
              <a:buFontTx/>
              <a:buAutoNum type="arabicPeriod"/>
            </a:pPr>
            <a:r>
              <a:rPr lang="ar-SA" b="1" dirty="0">
                <a:solidFill>
                  <a:srgbClr val="CC0000"/>
                </a:solidFill>
              </a:rPr>
              <a:t>رله چراغ چارج</a:t>
            </a:r>
          </a:p>
          <a:p>
            <a:pPr marL="609600" indent="-609600" algn="justLow">
              <a:buFontTx/>
              <a:buAutoNum type="arabicPeriod"/>
            </a:pPr>
            <a:r>
              <a:rPr lang="ar-SA" b="1" dirty="0">
                <a:solidFill>
                  <a:srgbClr val="CC0000"/>
                </a:solidFill>
              </a:rPr>
              <a:t>سویچ </a:t>
            </a:r>
            <a:endParaRPr lang="en-US" b="1" dirty="0">
              <a:solidFill>
                <a:srgbClr val="CC0000"/>
              </a:solidFill>
            </a:endParaRPr>
          </a:p>
        </p:txBody>
      </p:sp>
      <p:pic>
        <p:nvPicPr>
          <p:cNvPr id="112643" name="Picture 3"/>
          <p:cNvPicPr>
            <a:picLocks noChangeAspect="1" noChangeArrowheads="1"/>
          </p:cNvPicPr>
          <p:nvPr/>
        </p:nvPicPr>
        <p:blipFill>
          <a:blip r:embed="rId2"/>
          <a:srcRect b="5135"/>
          <a:stretch>
            <a:fillRect/>
          </a:stretch>
        </p:blipFill>
        <p:spPr bwMode="auto">
          <a:xfrm>
            <a:off x="993775" y="2420938"/>
            <a:ext cx="3073400" cy="3902075"/>
          </a:xfrm>
          <a:prstGeom prst="rect">
            <a:avLst/>
          </a:prstGeom>
          <a:noFill/>
          <a:ln w="9525">
            <a:noFill/>
            <a:miter lim="800000"/>
            <a:headEnd/>
            <a:tailEnd/>
          </a:ln>
          <a:effectLst/>
        </p:spPr>
      </p:pic>
      <p:sp>
        <p:nvSpPr>
          <p:cNvPr id="112644" name="Rectangle 4"/>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نهم : دستگاه مولد برق</a:t>
            </a:r>
            <a:endParaRPr lang="en-US" sz="2400" b="0">
              <a:solidFill>
                <a:srgbClr val="FFFFCC"/>
              </a:solidFill>
            </a:endParaRPr>
          </a:p>
        </p:txBody>
      </p:sp>
      <p:sp>
        <p:nvSpPr>
          <p:cNvPr id="6" name="Footer Placeholder 5"/>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body" idx="1"/>
          </p:nvPr>
        </p:nvSpPr>
        <p:spPr>
          <a:xfrm>
            <a:off x="428596" y="1357298"/>
            <a:ext cx="8229600" cy="4781550"/>
          </a:xfrm>
        </p:spPr>
        <p:txBody>
          <a:bodyPr/>
          <a:lstStyle/>
          <a:p>
            <a:pPr algn="justLow">
              <a:lnSpc>
                <a:spcPct val="90000"/>
              </a:lnSpc>
              <a:buFontTx/>
              <a:buNone/>
            </a:pPr>
            <a:r>
              <a:rPr lang="ar-SA" sz="3000" b="1" dirty="0"/>
              <a:t>آلترناتور </a:t>
            </a:r>
            <a:endParaRPr lang="ar-SA" sz="3000" dirty="0"/>
          </a:p>
          <a:p>
            <a:pPr algn="justLow">
              <a:lnSpc>
                <a:spcPct val="90000"/>
              </a:lnSpc>
            </a:pPr>
            <a:r>
              <a:rPr lang="ar-SA" sz="3000" dirty="0"/>
              <a:t>مولد برقی است كه برق متناوب سه فاز تولید</a:t>
            </a:r>
            <a:r>
              <a:rPr lang="en-US" sz="3000" dirty="0"/>
              <a:t> </a:t>
            </a:r>
            <a:r>
              <a:rPr lang="ar-SA" sz="3000" dirty="0"/>
              <a:t>می‌نماید. از یك گردنده (روتور) و</a:t>
            </a:r>
            <a:r>
              <a:rPr lang="fa-IR" sz="3000" dirty="0"/>
              <a:t> </a:t>
            </a:r>
            <a:r>
              <a:rPr lang="ar-SA" sz="3000" dirty="0"/>
              <a:t>پوسته (استاتور) و شش دیود تركیب یافته است. گردنده یك مغزی فولادی است كه روی آن یك رشته سیم پیچی شده است. این قطعه با دریافت حركت از میل لنگ و برق از باتری، یك میدان مغناطیسی متغییر بوجود</a:t>
            </a:r>
            <a:r>
              <a:rPr lang="en-US" sz="3000" dirty="0"/>
              <a:t> </a:t>
            </a:r>
            <a:r>
              <a:rPr lang="ar-SA" sz="3000" dirty="0"/>
              <a:t>می‌آورد كه ولتاژ را در سیم پیچ‌های</a:t>
            </a:r>
            <a:r>
              <a:rPr lang="en-US" sz="3000" dirty="0"/>
              <a:t> </a:t>
            </a:r>
            <a:r>
              <a:rPr lang="ar-SA" sz="3000" dirty="0"/>
              <a:t>پوسته القاء</a:t>
            </a:r>
            <a:r>
              <a:rPr lang="en-US" sz="3000" dirty="0"/>
              <a:t> </a:t>
            </a:r>
            <a:r>
              <a:rPr lang="ar-SA" sz="3000" dirty="0"/>
              <a:t>می‌نماید. </a:t>
            </a:r>
            <a:endParaRPr lang="fa-IR" sz="3000" dirty="0"/>
          </a:p>
          <a:p>
            <a:pPr algn="justLow">
              <a:lnSpc>
                <a:spcPct val="90000"/>
              </a:lnSpc>
            </a:pPr>
            <a:r>
              <a:rPr lang="ar-SA" sz="3000" dirty="0"/>
              <a:t>پوسته نیز یك مغزی آهنی است ولی روی آن سه رشته سیم پیچی شده است و به این سبب برق سه فاز تولید</a:t>
            </a:r>
            <a:r>
              <a:rPr lang="en-US" sz="3000" dirty="0"/>
              <a:t> </a:t>
            </a:r>
            <a:r>
              <a:rPr lang="ar-SA" sz="3000" dirty="0"/>
              <a:t>می‌نماید . این برق متناوب به كمك شش دیود به برق یكطرفه تبدیل گشته تا بتواند باتری را چارج نماید. </a:t>
            </a:r>
            <a:endParaRPr lang="en-US" sz="3000" dirty="0"/>
          </a:p>
        </p:txBody>
      </p:sp>
      <p:sp>
        <p:nvSpPr>
          <p:cNvPr id="114691"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نهم : دستگاه مولد برق</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body" idx="1"/>
          </p:nvPr>
        </p:nvSpPr>
        <p:spPr>
          <a:xfrm>
            <a:off x="1239838" y="1412875"/>
            <a:ext cx="5924550" cy="647700"/>
          </a:xfrm>
        </p:spPr>
        <p:txBody>
          <a:bodyPr/>
          <a:lstStyle/>
          <a:p>
            <a:pPr algn="justLow">
              <a:buFontTx/>
              <a:buNone/>
            </a:pPr>
            <a:r>
              <a:rPr lang="fa-IR" sz="2800" dirty="0"/>
              <a:t>نمایش ساختار داخلی یک آلترناتور با دیودها</a:t>
            </a:r>
            <a:endParaRPr lang="en-US" sz="2800" dirty="0"/>
          </a:p>
        </p:txBody>
      </p:sp>
      <p:pic>
        <p:nvPicPr>
          <p:cNvPr id="115716" name="Picture 4"/>
          <p:cNvPicPr>
            <a:picLocks noChangeAspect="1" noChangeArrowheads="1"/>
          </p:cNvPicPr>
          <p:nvPr/>
        </p:nvPicPr>
        <p:blipFill>
          <a:blip r:embed="rId2"/>
          <a:srcRect t="9689"/>
          <a:stretch>
            <a:fillRect/>
          </a:stretch>
        </p:blipFill>
        <p:spPr bwMode="auto">
          <a:xfrm>
            <a:off x="1908175" y="1928813"/>
            <a:ext cx="6192838" cy="4524375"/>
          </a:xfrm>
          <a:prstGeom prst="rect">
            <a:avLst/>
          </a:prstGeom>
          <a:noFill/>
          <a:ln w="9525">
            <a:noFill/>
            <a:miter lim="800000"/>
            <a:headEnd/>
            <a:tailEnd/>
          </a:ln>
          <a:effectLst/>
        </p:spPr>
      </p:pic>
      <p:sp>
        <p:nvSpPr>
          <p:cNvPr id="115719" name="Rectangle 7"/>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نهم : دستگاه مولد برق</a:t>
            </a:r>
            <a:endParaRPr lang="en-US" sz="2400" b="0">
              <a:solidFill>
                <a:srgbClr val="FFFFCC"/>
              </a:solidFill>
            </a:endParaRPr>
          </a:p>
        </p:txBody>
      </p:sp>
      <p:sp>
        <p:nvSpPr>
          <p:cNvPr id="6" name="Footer Placeholder 5"/>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1" name="Rectangle 3"/>
          <p:cNvSpPr>
            <a:spLocks noGrp="1" noChangeArrowheads="1"/>
          </p:cNvSpPr>
          <p:nvPr>
            <p:ph type="body" idx="1"/>
          </p:nvPr>
        </p:nvSpPr>
        <p:spPr/>
        <p:txBody>
          <a:bodyPr/>
          <a:lstStyle/>
          <a:p>
            <a:pPr algn="justLow">
              <a:buFontTx/>
              <a:buNone/>
            </a:pPr>
            <a:r>
              <a:rPr lang="fa-IR"/>
              <a:t>نمایش ساختار داخلی</a:t>
            </a:r>
          </a:p>
          <a:p>
            <a:pPr algn="justLow">
              <a:buFontTx/>
              <a:buNone/>
            </a:pPr>
            <a:r>
              <a:rPr lang="fa-IR"/>
              <a:t> یک آلترناتور</a:t>
            </a:r>
            <a:endParaRPr lang="en-US"/>
          </a:p>
        </p:txBody>
      </p:sp>
      <p:pic>
        <p:nvPicPr>
          <p:cNvPr id="217092" name="Picture 4"/>
          <p:cNvPicPr>
            <a:picLocks noChangeAspect="1" noChangeArrowheads="1"/>
          </p:cNvPicPr>
          <p:nvPr/>
        </p:nvPicPr>
        <p:blipFill>
          <a:blip r:embed="rId2"/>
          <a:srcRect/>
          <a:stretch>
            <a:fillRect/>
          </a:stretch>
        </p:blipFill>
        <p:spPr bwMode="auto">
          <a:xfrm>
            <a:off x="179388" y="1539875"/>
            <a:ext cx="5545137" cy="4913313"/>
          </a:xfrm>
          <a:prstGeom prst="rect">
            <a:avLst/>
          </a:prstGeom>
          <a:noFill/>
          <a:ln w="9525">
            <a:noFill/>
            <a:miter lim="800000"/>
            <a:headEnd/>
            <a:tailEnd/>
          </a:ln>
          <a:effectLst/>
        </p:spPr>
      </p:pic>
      <p:sp>
        <p:nvSpPr>
          <p:cNvPr id="217093" name="Rectangle 5"/>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نهم : دستگاه مولد برق</a:t>
            </a:r>
            <a:endParaRPr lang="en-US" sz="2400" b="0">
              <a:solidFill>
                <a:srgbClr val="FFFFCC"/>
              </a:solidFill>
            </a:endParaRPr>
          </a:p>
        </p:txBody>
      </p:sp>
      <p:sp>
        <p:nvSpPr>
          <p:cNvPr id="6" name="Footer Placeholder 5"/>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body" idx="1"/>
          </p:nvPr>
        </p:nvSpPr>
        <p:spPr>
          <a:xfrm>
            <a:off x="457200" y="1600200"/>
            <a:ext cx="8229600" cy="4781550"/>
          </a:xfrm>
        </p:spPr>
        <p:txBody>
          <a:bodyPr/>
          <a:lstStyle/>
          <a:p>
            <a:pPr algn="justLow">
              <a:lnSpc>
                <a:spcPct val="90000"/>
              </a:lnSpc>
              <a:buFontTx/>
              <a:buNone/>
            </a:pPr>
            <a:r>
              <a:rPr lang="ar-SA" b="1" dirty="0"/>
              <a:t>آفتومات </a:t>
            </a:r>
            <a:endParaRPr lang="ar-SA" dirty="0"/>
          </a:p>
          <a:p>
            <a:pPr algn="justLow">
              <a:lnSpc>
                <a:spcPct val="90000"/>
              </a:lnSpc>
            </a:pPr>
            <a:r>
              <a:rPr lang="ar-SA" dirty="0"/>
              <a:t>قطعه‌ایست كه ولتاژ تولید آلترناتور و شدت جریان مدار را كنترل می‌نماید . </a:t>
            </a:r>
            <a:endParaRPr lang="fa-IR" dirty="0"/>
          </a:p>
          <a:p>
            <a:pPr algn="justLow">
              <a:lnSpc>
                <a:spcPct val="90000"/>
              </a:lnSpc>
            </a:pPr>
            <a:r>
              <a:rPr lang="ar-SA" dirty="0"/>
              <a:t>ولتاژ تولیدی مولد برق نسبت به دور موتور نوسان می‌نماید كه مطلوب نیست بخصوص كه در دورهای بالای موتور، ولتاژ تولیدی بسیار بالا تر از 12 ولت باتری رفته و به احتمال زیاد تمام دستگاه‌های برقی را خواهد سوزاند. برای رفع این مشكل دستگاه كنترلی بنام آفتومات اضافه شده است كه ولتاژ تولیدی مولد و شدت جریان مداررا در حد مجاز نگه می‌دارد. </a:t>
            </a:r>
            <a:endParaRPr lang="en-US" dirty="0"/>
          </a:p>
        </p:txBody>
      </p:sp>
      <p:sp>
        <p:nvSpPr>
          <p:cNvPr id="116739"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نهم : دستگاه مولد برق</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body" idx="1"/>
          </p:nvPr>
        </p:nvSpPr>
        <p:spPr>
          <a:xfrm>
            <a:off x="2627313" y="1412875"/>
            <a:ext cx="6059487" cy="4781550"/>
          </a:xfrm>
        </p:spPr>
        <p:txBody>
          <a:bodyPr/>
          <a:lstStyle/>
          <a:p>
            <a:pPr algn="justLow">
              <a:buFontTx/>
              <a:buNone/>
            </a:pPr>
            <a:r>
              <a:rPr lang="ar-SA" sz="3000" b="1" dirty="0"/>
              <a:t>درجه یا چراغ چارج </a:t>
            </a:r>
            <a:endParaRPr lang="ar-SA" sz="3000" dirty="0"/>
          </a:p>
          <a:p>
            <a:pPr algn="justLow"/>
            <a:r>
              <a:rPr lang="ar-SA" sz="3000" dirty="0"/>
              <a:t>برای آگاهی از چگونگی چارج باتری، یك آمپر متر در مدار قرار داده</a:t>
            </a:r>
            <a:r>
              <a:rPr lang="en-US" sz="3000" dirty="0"/>
              <a:t> </a:t>
            </a:r>
            <a:r>
              <a:rPr lang="ar-SA" sz="3000" dirty="0"/>
              <a:t>می‌شود. عقربة این دستگاه موقعی كه باتری در حال پرشدن باشد بطرف علامت مثبت و در صورت خالی شدن باتری به سوی علامت منفی</a:t>
            </a:r>
            <a:r>
              <a:rPr lang="en-US" sz="3000" dirty="0"/>
              <a:t> </a:t>
            </a:r>
            <a:r>
              <a:rPr lang="ar-SA" sz="3000" dirty="0"/>
              <a:t>می‌رود. </a:t>
            </a:r>
            <a:endParaRPr lang="en-US" sz="3000" dirty="0"/>
          </a:p>
        </p:txBody>
      </p:sp>
      <p:pic>
        <p:nvPicPr>
          <p:cNvPr id="118787" name="Picture 3"/>
          <p:cNvPicPr>
            <a:picLocks noChangeAspect="1" noChangeArrowheads="1"/>
          </p:cNvPicPr>
          <p:nvPr/>
        </p:nvPicPr>
        <p:blipFill>
          <a:blip r:embed="rId2"/>
          <a:srcRect b="11314"/>
          <a:stretch>
            <a:fillRect/>
          </a:stretch>
        </p:blipFill>
        <p:spPr bwMode="auto">
          <a:xfrm>
            <a:off x="179388" y="1484313"/>
            <a:ext cx="2663825" cy="2614612"/>
          </a:xfrm>
          <a:prstGeom prst="rect">
            <a:avLst/>
          </a:prstGeom>
          <a:noFill/>
          <a:ln w="9525">
            <a:noFill/>
            <a:miter lim="800000"/>
            <a:headEnd/>
            <a:tailEnd/>
          </a:ln>
          <a:effectLst/>
        </p:spPr>
      </p:pic>
      <p:sp>
        <p:nvSpPr>
          <p:cNvPr id="118788" name="Rectangle 4"/>
          <p:cNvSpPr>
            <a:spLocks noChangeArrowheads="1"/>
          </p:cNvSpPr>
          <p:nvPr/>
        </p:nvSpPr>
        <p:spPr bwMode="auto">
          <a:xfrm>
            <a:off x="323850" y="4797425"/>
            <a:ext cx="8280400" cy="1736725"/>
          </a:xfrm>
          <a:prstGeom prst="rect">
            <a:avLst/>
          </a:prstGeom>
          <a:noFill/>
          <a:ln w="9525">
            <a:noFill/>
            <a:miter lim="800000"/>
            <a:headEnd/>
            <a:tailEnd/>
          </a:ln>
          <a:effectLst/>
        </p:spPr>
        <p:txBody>
          <a:bodyPr>
            <a:spAutoFit/>
          </a:bodyPr>
          <a:lstStyle/>
          <a:p>
            <a:pPr>
              <a:lnSpc>
                <a:spcPct val="90000"/>
              </a:lnSpc>
              <a:spcBef>
                <a:spcPct val="20000"/>
              </a:spcBef>
              <a:buFontTx/>
              <a:buChar char="•"/>
            </a:pPr>
            <a:r>
              <a:rPr lang="en-US" sz="3000" b="0"/>
              <a:t>  </a:t>
            </a:r>
            <a:r>
              <a:rPr lang="ar-SA" sz="3000" b="0"/>
              <a:t>این درجه روی داشبورد خودرو و یا تراكتور و در معرض دید راننده قرار</a:t>
            </a:r>
            <a:r>
              <a:rPr lang="en-US" sz="3000" b="0"/>
              <a:t> </a:t>
            </a:r>
            <a:r>
              <a:rPr lang="ar-SA" sz="3000" b="0"/>
              <a:t>می‌گیرد. امروزه بیشتر از چراغ چارج بهره گرفته میشود. چراغ هشداری به رنگ قرمزاست كه علامت برق روی آن دیده</a:t>
            </a:r>
            <a:r>
              <a:rPr lang="en-US" sz="3000" b="0"/>
              <a:t> </a:t>
            </a:r>
            <a:r>
              <a:rPr lang="ar-SA" sz="3000" b="0"/>
              <a:t>می‌شود. </a:t>
            </a:r>
            <a:endParaRPr lang="en-US" sz="3000" b="0"/>
          </a:p>
        </p:txBody>
      </p:sp>
      <p:sp>
        <p:nvSpPr>
          <p:cNvPr id="118789" name="Rectangle 5"/>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نهم : دستگاه مولد برق</a:t>
            </a:r>
            <a:endParaRPr lang="en-US" sz="2400" b="0">
              <a:solidFill>
                <a:srgbClr val="FFFFCC"/>
              </a:solidFill>
            </a:endParaRPr>
          </a:p>
        </p:txBody>
      </p:sp>
      <p:sp>
        <p:nvSpPr>
          <p:cNvPr id="7" name="Footer Placeholder 6"/>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body" idx="1"/>
          </p:nvPr>
        </p:nvSpPr>
        <p:spPr>
          <a:xfrm>
            <a:off x="457200" y="1600200"/>
            <a:ext cx="8229600" cy="4781550"/>
          </a:xfrm>
        </p:spPr>
        <p:txBody>
          <a:bodyPr/>
          <a:lstStyle/>
          <a:p>
            <a:pPr algn="justLow">
              <a:lnSpc>
                <a:spcPct val="90000"/>
              </a:lnSpc>
              <a:buFontTx/>
              <a:buNone/>
            </a:pPr>
            <a:r>
              <a:rPr lang="ar-SA" b="1" dirty="0"/>
              <a:t>رله چراغ چارج </a:t>
            </a:r>
            <a:endParaRPr lang="ar-SA" dirty="0"/>
          </a:p>
          <a:p>
            <a:pPr algn="justLow">
              <a:lnSpc>
                <a:spcPct val="90000"/>
              </a:lnSpc>
            </a:pPr>
            <a:r>
              <a:rPr lang="ar-SA" dirty="0"/>
              <a:t>چراغ چارج چگونه در مدار قرار</a:t>
            </a:r>
            <a:r>
              <a:rPr lang="en-US" dirty="0"/>
              <a:t> </a:t>
            </a:r>
            <a:r>
              <a:rPr lang="ar-SA" dirty="0"/>
              <a:t>می‌گیرد؟ </a:t>
            </a:r>
            <a:endParaRPr lang="fa-IR" dirty="0"/>
          </a:p>
          <a:p>
            <a:pPr algn="justLow">
              <a:lnSpc>
                <a:spcPct val="90000"/>
              </a:lnSpc>
            </a:pPr>
            <a:r>
              <a:rPr lang="ar-SA" dirty="0"/>
              <a:t>اتصال صفر آلترناتور به یك سر رله چارچ متصل</a:t>
            </a:r>
            <a:r>
              <a:rPr lang="en-US" dirty="0"/>
              <a:t> </a:t>
            </a:r>
            <a:r>
              <a:rPr lang="ar-SA" dirty="0"/>
              <a:t>می‌گردد. سر دیگر سیم پیچ رله به باتری اتصال</a:t>
            </a:r>
            <a:r>
              <a:rPr lang="en-US" dirty="0"/>
              <a:t> </a:t>
            </a:r>
            <a:r>
              <a:rPr lang="ar-SA" dirty="0"/>
              <a:t>می‌یابد. اگر آلترناتور به دلیلی نتواند باتری را چارج نماید، ولتاژ باتری پایین رفته وآنقدر ضعیف</a:t>
            </a:r>
            <a:r>
              <a:rPr lang="en-US" dirty="0"/>
              <a:t> </a:t>
            </a:r>
            <a:r>
              <a:rPr lang="ar-SA" dirty="0"/>
              <a:t>می‌شود كه رله چارج قطع شده تا چراغ چارج روشن شود. تا زمانی كه باتری چارج</a:t>
            </a:r>
            <a:r>
              <a:rPr lang="en-US" dirty="0"/>
              <a:t> </a:t>
            </a:r>
            <a:r>
              <a:rPr lang="ar-SA" dirty="0"/>
              <a:t>می‌شود،‌ ولتاژ آن به قدر كافی زیاد است كه رله را به كار انداخته و رله مدار چراغ را قطع</a:t>
            </a:r>
            <a:r>
              <a:rPr lang="en-US" dirty="0"/>
              <a:t> </a:t>
            </a:r>
            <a:r>
              <a:rPr lang="ar-SA" dirty="0"/>
              <a:t>می‌كند تا چراغ چارج خاموش شود. </a:t>
            </a:r>
            <a:endParaRPr lang="en-US" dirty="0"/>
          </a:p>
        </p:txBody>
      </p:sp>
      <p:sp>
        <p:nvSpPr>
          <p:cNvPr id="119811"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نهم : دستگاه مولد برق</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body" idx="1"/>
          </p:nvPr>
        </p:nvSpPr>
        <p:spPr>
          <a:xfrm>
            <a:off x="457200" y="1600200"/>
            <a:ext cx="8229600" cy="4781550"/>
          </a:xfrm>
        </p:spPr>
        <p:txBody>
          <a:bodyPr/>
          <a:lstStyle/>
          <a:p>
            <a:pPr algn="justLow">
              <a:lnSpc>
                <a:spcPct val="80000"/>
              </a:lnSpc>
              <a:buFontTx/>
              <a:buNone/>
            </a:pPr>
            <a:r>
              <a:rPr lang="ar-SA" sz="3000" b="1" dirty="0"/>
              <a:t>دینام </a:t>
            </a:r>
            <a:endParaRPr lang="ar-SA" sz="3000" dirty="0"/>
          </a:p>
          <a:p>
            <a:pPr algn="justLow">
              <a:lnSpc>
                <a:spcPct val="80000"/>
              </a:lnSpc>
            </a:pPr>
            <a:r>
              <a:rPr lang="ar-SA" sz="3000" dirty="0"/>
              <a:t>دینام همانطور كه اشاره شد یك مولد برق جریان مستقیم است كه امروزه به ندرت مورد استفاده قرار</a:t>
            </a:r>
            <a:r>
              <a:rPr lang="en-US" sz="3000" dirty="0"/>
              <a:t> </a:t>
            </a:r>
            <a:r>
              <a:rPr lang="ar-SA" sz="3000" dirty="0"/>
              <a:t>می‌گیرد. از نظر ساختمانی كاملاً شبیه یك موتور استارت است. بنابراین در بخش مربوط به موتور استارت با ساختار آن آشنا خواهید شد. تنها تفاوت دینام و موتور استارت در آنست كه آن یكی حركت گرفته و برق تولید</a:t>
            </a:r>
            <a:r>
              <a:rPr lang="en-US" sz="3000" dirty="0"/>
              <a:t> </a:t>
            </a:r>
            <a:r>
              <a:rPr lang="ar-SA" sz="3000" dirty="0"/>
              <a:t>می‌كند ولی این یك برق گرفته و حركت تولید</a:t>
            </a:r>
            <a:r>
              <a:rPr lang="en-US" sz="3000" dirty="0"/>
              <a:t> </a:t>
            </a:r>
            <a:r>
              <a:rPr lang="ar-SA" sz="3000" dirty="0"/>
              <a:t>می‌كند.</a:t>
            </a:r>
          </a:p>
        </p:txBody>
      </p:sp>
      <p:sp>
        <p:nvSpPr>
          <p:cNvPr id="120835"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نهم : دستگاه مولد برق</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body" idx="1"/>
          </p:nvPr>
        </p:nvSpPr>
        <p:spPr>
          <a:xfrm>
            <a:off x="457200" y="1600200"/>
            <a:ext cx="8229600" cy="4781550"/>
          </a:xfrm>
        </p:spPr>
        <p:txBody>
          <a:bodyPr/>
          <a:lstStyle/>
          <a:p>
            <a:pPr algn="justLow"/>
            <a:r>
              <a:rPr lang="fa-IR"/>
              <a:t>تصویر یک دینام</a:t>
            </a:r>
            <a:endParaRPr lang="en-US"/>
          </a:p>
        </p:txBody>
      </p:sp>
      <p:pic>
        <p:nvPicPr>
          <p:cNvPr id="121863" name="Picture 7"/>
          <p:cNvPicPr>
            <a:picLocks noChangeAspect="1" noChangeArrowheads="1"/>
          </p:cNvPicPr>
          <p:nvPr/>
        </p:nvPicPr>
        <p:blipFill>
          <a:blip r:embed="rId2"/>
          <a:srcRect/>
          <a:stretch>
            <a:fillRect/>
          </a:stretch>
        </p:blipFill>
        <p:spPr bwMode="auto">
          <a:xfrm>
            <a:off x="827088" y="1557338"/>
            <a:ext cx="4824412" cy="4824412"/>
          </a:xfrm>
          <a:prstGeom prst="rect">
            <a:avLst/>
          </a:prstGeom>
          <a:noFill/>
          <a:ln w="9525">
            <a:noFill/>
            <a:miter lim="800000"/>
            <a:headEnd/>
            <a:tailEnd/>
          </a:ln>
          <a:effectLst/>
        </p:spPr>
      </p:pic>
      <p:sp>
        <p:nvSpPr>
          <p:cNvPr id="121864" name="Rectangle 8"/>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نهم : دستگاه مولد برق</a:t>
            </a:r>
            <a:endParaRPr lang="en-US" sz="2400" b="0">
              <a:solidFill>
                <a:srgbClr val="FFFFCC"/>
              </a:solidFill>
            </a:endParaRPr>
          </a:p>
        </p:txBody>
      </p:sp>
      <p:sp>
        <p:nvSpPr>
          <p:cNvPr id="6" name="Footer Placeholder 5"/>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justLow">
              <a:lnSpc>
                <a:spcPct val="90000"/>
              </a:lnSpc>
              <a:buFontTx/>
              <a:buNone/>
            </a:pPr>
            <a:r>
              <a:rPr lang="fa-IR" b="1" dirty="0">
                <a:cs typeface="B Nazanin" pitchFamily="2" charset="-78"/>
              </a:rPr>
              <a:t>مکانيزاسيون</a:t>
            </a:r>
            <a:endParaRPr lang="en-US" u="sng" dirty="0">
              <a:cs typeface="B Nazanin" pitchFamily="2" charset="-78"/>
            </a:endParaRPr>
          </a:p>
          <a:p>
            <a:pPr algn="justLow">
              <a:lnSpc>
                <a:spcPct val="90000"/>
              </a:lnSpc>
            </a:pPr>
            <a:r>
              <a:rPr lang="fa-IR" dirty="0">
                <a:cs typeface="B Nazanin" pitchFamily="2" charset="-78"/>
              </a:rPr>
              <a:t>انتخاب و کاربرد تعدادی ماشين کشاورزی همراه با نيروی محرکه در يک زراعت که بتواند با توجه به شرايط اقتصادی، اقليمی، و زراعی با حداقل هزينه حداکثر بازده توليد را ايجاد کند.</a:t>
            </a:r>
          </a:p>
          <a:p>
            <a:pPr algn="justLow">
              <a:lnSpc>
                <a:spcPct val="90000"/>
              </a:lnSpc>
            </a:pPr>
            <a:r>
              <a:rPr lang="fa-IR" dirty="0">
                <a:cs typeface="B Nazanin" pitchFamily="2" charset="-78"/>
              </a:rPr>
              <a:t>ماشينی کردن کشاورزی با هدف </a:t>
            </a:r>
          </a:p>
          <a:p>
            <a:pPr lvl="1" algn="justLow">
              <a:lnSpc>
                <a:spcPct val="90000"/>
              </a:lnSpc>
            </a:pPr>
            <a:r>
              <a:rPr lang="fa-IR" dirty="0">
                <a:cs typeface="B Nazanin" pitchFamily="2" charset="-78"/>
              </a:rPr>
              <a:t>افزايش توليد</a:t>
            </a:r>
          </a:p>
          <a:p>
            <a:pPr lvl="1" algn="justLow">
              <a:lnSpc>
                <a:spcPct val="90000"/>
              </a:lnSpc>
            </a:pPr>
            <a:r>
              <a:rPr lang="fa-IR" dirty="0">
                <a:cs typeface="B Nazanin" pitchFamily="2" charset="-78"/>
              </a:rPr>
              <a:t>کاهش نيروی کارگر</a:t>
            </a:r>
          </a:p>
          <a:p>
            <a:pPr lvl="1" algn="justLow">
              <a:lnSpc>
                <a:spcPct val="90000"/>
              </a:lnSpc>
            </a:pPr>
            <a:r>
              <a:rPr lang="fa-IR" dirty="0">
                <a:cs typeface="B Nazanin" pitchFamily="2" charset="-78"/>
              </a:rPr>
              <a:t>افزايش سطح زير کشت</a:t>
            </a:r>
            <a:endParaRPr lang="en-US" dirty="0">
              <a:cs typeface="B Nazanin" pitchFamily="2" charset="-78"/>
            </a:endParaRPr>
          </a:p>
          <a:p>
            <a:endParaRPr lang="fa-IR" dirty="0"/>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body" idx="1"/>
          </p:nvPr>
        </p:nvSpPr>
        <p:spPr>
          <a:xfrm>
            <a:off x="457200" y="1600200"/>
            <a:ext cx="8229600" cy="4781550"/>
          </a:xfrm>
        </p:spPr>
        <p:txBody>
          <a:bodyPr/>
          <a:lstStyle/>
          <a:p>
            <a:pPr algn="ctr">
              <a:buFontTx/>
              <a:buNone/>
            </a:pPr>
            <a:r>
              <a:rPr lang="ar-SA" b="1" dirty="0"/>
              <a:t>فصل دهم</a:t>
            </a:r>
            <a:endParaRPr lang="fa-IR" b="1" dirty="0"/>
          </a:p>
          <a:p>
            <a:pPr algn="ctr">
              <a:buFontTx/>
              <a:buNone/>
            </a:pPr>
            <a:endParaRPr lang="fa-IR" b="1" dirty="0"/>
          </a:p>
          <a:p>
            <a:pPr algn="ctr">
              <a:buFontTx/>
              <a:buNone/>
            </a:pPr>
            <a:endParaRPr lang="fa-IR" u="sng" dirty="0"/>
          </a:p>
          <a:p>
            <a:pPr algn="ctr">
              <a:buFontTx/>
              <a:buNone/>
            </a:pPr>
            <a:r>
              <a:rPr lang="ar-SA" sz="5400" b="1" dirty="0"/>
              <a:t>دستگاه‌های</a:t>
            </a:r>
            <a:r>
              <a:rPr lang="en-US" sz="5400" b="1" dirty="0"/>
              <a:t> </a:t>
            </a:r>
            <a:r>
              <a:rPr lang="ar-SA" sz="5400" b="1" dirty="0"/>
              <a:t>راه اندازی</a:t>
            </a:r>
            <a:endParaRPr lang="en-US" sz="5400" b="1" dirty="0"/>
          </a:p>
        </p:txBody>
      </p:sp>
      <p:sp>
        <p:nvSpPr>
          <p:cNvPr id="4" name="Footer Placeholder 3"/>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body" idx="1"/>
          </p:nvPr>
        </p:nvSpPr>
        <p:spPr>
          <a:xfrm>
            <a:off x="457200" y="1600200"/>
            <a:ext cx="8229600" cy="4781550"/>
          </a:xfrm>
        </p:spPr>
        <p:txBody>
          <a:bodyPr/>
          <a:lstStyle/>
          <a:p>
            <a:pPr marL="609600" indent="-609600" algn="justLow">
              <a:buFontTx/>
              <a:buNone/>
            </a:pPr>
            <a:r>
              <a:rPr lang="ar-SA" dirty="0"/>
              <a:t>دستگاه ر</a:t>
            </a:r>
            <a:r>
              <a:rPr lang="fa-IR" dirty="0"/>
              <a:t>اه </a:t>
            </a:r>
            <a:r>
              <a:rPr lang="ar-SA" dirty="0"/>
              <a:t>اندازی </a:t>
            </a:r>
            <a:r>
              <a:rPr lang="fa-IR" dirty="0"/>
              <a:t>موتور </a:t>
            </a:r>
            <a:r>
              <a:rPr lang="ar-SA" dirty="0"/>
              <a:t>مركب از اجزاء زیر است:</a:t>
            </a:r>
          </a:p>
          <a:p>
            <a:pPr marL="609600" indent="-609600" algn="justLow">
              <a:buFontTx/>
              <a:buAutoNum type="arabicPeriod"/>
            </a:pPr>
            <a:r>
              <a:rPr lang="ar-SA" b="1" dirty="0">
                <a:solidFill>
                  <a:srgbClr val="CC0000"/>
                </a:solidFill>
              </a:rPr>
              <a:t>موتور استارت </a:t>
            </a:r>
          </a:p>
          <a:p>
            <a:pPr marL="609600" indent="-609600" algn="justLow">
              <a:buFontTx/>
              <a:buAutoNum type="arabicPeriod"/>
            </a:pPr>
            <a:r>
              <a:rPr lang="ar-SA" b="1" dirty="0">
                <a:solidFill>
                  <a:srgbClr val="CC0000"/>
                </a:solidFill>
              </a:rPr>
              <a:t>سولونویید </a:t>
            </a:r>
          </a:p>
          <a:p>
            <a:pPr marL="609600" indent="-609600" algn="justLow">
              <a:buFontTx/>
              <a:buAutoNum type="arabicPeriod"/>
            </a:pPr>
            <a:r>
              <a:rPr lang="ar-SA" b="1" dirty="0">
                <a:solidFill>
                  <a:srgbClr val="CC0000"/>
                </a:solidFill>
              </a:rPr>
              <a:t>باتری </a:t>
            </a:r>
          </a:p>
          <a:p>
            <a:pPr marL="609600" indent="-609600" algn="justLow">
              <a:buFontTx/>
              <a:buAutoNum type="arabicPeriod"/>
            </a:pPr>
            <a:r>
              <a:rPr lang="ar-SA" b="1" dirty="0">
                <a:solidFill>
                  <a:srgbClr val="CC0000"/>
                </a:solidFill>
              </a:rPr>
              <a:t>سویچ</a:t>
            </a:r>
            <a:r>
              <a:rPr lang="ar-SA" dirty="0"/>
              <a:t> </a:t>
            </a:r>
            <a:endParaRPr lang="en-US" dirty="0"/>
          </a:p>
        </p:txBody>
      </p:sp>
      <p:pic>
        <p:nvPicPr>
          <p:cNvPr id="123908" name="Picture 4"/>
          <p:cNvPicPr>
            <a:picLocks noChangeAspect="1" noChangeArrowheads="1"/>
          </p:cNvPicPr>
          <p:nvPr/>
        </p:nvPicPr>
        <p:blipFill>
          <a:blip r:embed="rId2"/>
          <a:srcRect/>
          <a:stretch>
            <a:fillRect/>
          </a:stretch>
        </p:blipFill>
        <p:spPr bwMode="auto">
          <a:xfrm>
            <a:off x="323850" y="2886075"/>
            <a:ext cx="5472113" cy="3298825"/>
          </a:xfrm>
          <a:prstGeom prst="rect">
            <a:avLst/>
          </a:prstGeom>
          <a:noFill/>
          <a:ln w="9525">
            <a:noFill/>
            <a:miter lim="800000"/>
            <a:headEnd/>
            <a:tailEnd/>
          </a:ln>
          <a:effectLst/>
        </p:spPr>
      </p:pic>
      <p:sp>
        <p:nvSpPr>
          <p:cNvPr id="123909" name="Rectangle 5"/>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دهم : دستگاه راه‌اندازی</a:t>
            </a:r>
            <a:endParaRPr lang="en-US" sz="2400" b="0">
              <a:solidFill>
                <a:srgbClr val="FFFFCC"/>
              </a:solidFill>
            </a:endParaRPr>
          </a:p>
        </p:txBody>
      </p:sp>
      <p:sp>
        <p:nvSpPr>
          <p:cNvPr id="6" name="Footer Placeholder 5"/>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5" name="Rectangle 3"/>
          <p:cNvSpPr>
            <a:spLocks noGrp="1" noChangeArrowheads="1"/>
          </p:cNvSpPr>
          <p:nvPr>
            <p:ph type="body" idx="1"/>
          </p:nvPr>
        </p:nvSpPr>
        <p:spPr/>
        <p:txBody>
          <a:bodyPr/>
          <a:lstStyle/>
          <a:p>
            <a:pPr marL="609600" indent="-609600" algn="justLow">
              <a:lnSpc>
                <a:spcPct val="80000"/>
              </a:lnSpc>
              <a:buFontTx/>
              <a:buNone/>
            </a:pPr>
            <a:r>
              <a:rPr lang="ar-SA" sz="3000" b="1" dirty="0"/>
              <a:t>موتور استارت</a:t>
            </a:r>
            <a:endParaRPr lang="fa-IR" sz="3000" b="1" dirty="0"/>
          </a:p>
          <a:p>
            <a:pPr marL="609600" indent="-609600" algn="justLow">
              <a:lnSpc>
                <a:spcPct val="80000"/>
              </a:lnSpc>
            </a:pPr>
            <a:r>
              <a:rPr lang="ar-SA" sz="3000" dirty="0"/>
              <a:t>موتور استارت یك موتور برقی است. برق را از باتری گرفته و به حركت در می‌آید تا میل لنگ را بگرداند. این كار توسط چرخدنده‌‌ای صورت می‌گیرد كه روی محور موتور استارت قرار دارد و با درگیری با دنده چرخ لنگر، ‌آن را به دوران می‌آورد. دنده استارت پس از روشن شدن موتور باید از درگیری با چرخ لنگر خارج شود و الا موتور استارت همانند یك دینام عمل كرده كه برق تولید می‌كند. </a:t>
            </a:r>
            <a:endParaRPr lang="fa-IR" sz="3000" dirty="0"/>
          </a:p>
          <a:p>
            <a:pPr marL="609600" indent="-609600" algn="justLow">
              <a:lnSpc>
                <a:spcPct val="80000"/>
              </a:lnSpc>
            </a:pPr>
            <a:r>
              <a:rPr lang="ar-SA" sz="3000" dirty="0"/>
              <a:t>دو نوع موتور استارت وجود دارند</a:t>
            </a:r>
            <a:r>
              <a:rPr lang="fa-IR" sz="3000" dirty="0"/>
              <a:t>:</a:t>
            </a:r>
          </a:p>
          <a:p>
            <a:pPr marL="609600" indent="-609600" algn="justLow">
              <a:lnSpc>
                <a:spcPct val="80000"/>
              </a:lnSpc>
              <a:buFontTx/>
              <a:buAutoNum type="arabicPeriod"/>
            </a:pPr>
            <a:r>
              <a:rPr lang="ar-SA" sz="3000" dirty="0">
                <a:solidFill>
                  <a:srgbClr val="CC0000"/>
                </a:solidFill>
              </a:rPr>
              <a:t>یوغی</a:t>
            </a:r>
            <a:endParaRPr lang="fa-IR" sz="3000" dirty="0">
              <a:solidFill>
                <a:srgbClr val="CC0000"/>
              </a:solidFill>
            </a:endParaRPr>
          </a:p>
          <a:p>
            <a:pPr marL="609600" indent="-609600" algn="justLow">
              <a:lnSpc>
                <a:spcPct val="80000"/>
              </a:lnSpc>
              <a:buFontTx/>
              <a:buAutoNum type="arabicPeriod"/>
            </a:pPr>
            <a:r>
              <a:rPr lang="ar-SA" sz="3000" dirty="0">
                <a:solidFill>
                  <a:srgbClr val="CC0000"/>
                </a:solidFill>
              </a:rPr>
              <a:t>پیچی </a:t>
            </a:r>
          </a:p>
          <a:p>
            <a:pPr marL="609600" indent="-609600" algn="justLow">
              <a:lnSpc>
                <a:spcPct val="80000"/>
              </a:lnSpc>
              <a:buFontTx/>
              <a:buAutoNum type="arabicPeriod"/>
            </a:pPr>
            <a:endParaRPr lang="en-US" sz="3000" dirty="0">
              <a:solidFill>
                <a:srgbClr val="CC0000"/>
              </a:solidFill>
            </a:endParaRPr>
          </a:p>
        </p:txBody>
      </p:sp>
      <p:sp>
        <p:nvSpPr>
          <p:cNvPr id="218116" name="Rectangle 4"/>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دهم : دستگاه راه‌اندازی</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body" idx="1"/>
          </p:nvPr>
        </p:nvSpPr>
        <p:spPr>
          <a:xfrm>
            <a:off x="519113" y="1600200"/>
            <a:ext cx="8229600" cy="4781550"/>
          </a:xfrm>
        </p:spPr>
        <p:txBody>
          <a:bodyPr/>
          <a:lstStyle/>
          <a:p>
            <a:pPr algn="justLow">
              <a:buFontTx/>
              <a:buNone/>
            </a:pPr>
            <a:r>
              <a:rPr lang="ar-SA"/>
              <a:t>نوع یوغی موتور استارت متداول‌تر است. قطعات عمده آن عبارتنداز: </a:t>
            </a:r>
            <a:endParaRPr lang="fa-IR"/>
          </a:p>
          <a:p>
            <a:pPr algn="justLow">
              <a:buFontTx/>
              <a:buNone/>
            </a:pPr>
            <a:r>
              <a:rPr lang="ar-SA" b="1">
                <a:solidFill>
                  <a:srgbClr val="CC0000"/>
                </a:solidFill>
              </a:rPr>
              <a:t>- گردنده (روتور)</a:t>
            </a:r>
          </a:p>
          <a:p>
            <a:pPr algn="justLow">
              <a:buFontTx/>
              <a:buNone/>
            </a:pPr>
            <a:r>
              <a:rPr lang="ar-SA" b="1">
                <a:solidFill>
                  <a:srgbClr val="CC0000"/>
                </a:solidFill>
              </a:rPr>
              <a:t>- قطب‌ها</a:t>
            </a:r>
            <a:r>
              <a:rPr lang="en-US" b="1">
                <a:solidFill>
                  <a:srgbClr val="CC0000"/>
                </a:solidFill>
              </a:rPr>
              <a:t> </a:t>
            </a:r>
            <a:r>
              <a:rPr lang="ar-SA" b="1">
                <a:solidFill>
                  <a:srgbClr val="CC0000"/>
                </a:solidFill>
              </a:rPr>
              <a:t>(استاتور یا میدان) </a:t>
            </a:r>
          </a:p>
          <a:p>
            <a:pPr algn="justLow">
              <a:buFontTx/>
              <a:buNone/>
            </a:pPr>
            <a:r>
              <a:rPr lang="ar-SA" b="1">
                <a:solidFill>
                  <a:srgbClr val="CC0000"/>
                </a:solidFill>
              </a:rPr>
              <a:t>- سولونویید </a:t>
            </a:r>
          </a:p>
          <a:p>
            <a:pPr algn="justLow">
              <a:buFontTx/>
              <a:buNone/>
            </a:pPr>
            <a:r>
              <a:rPr lang="ar-SA" b="1">
                <a:solidFill>
                  <a:srgbClr val="CC0000"/>
                </a:solidFill>
              </a:rPr>
              <a:t>- یوغ </a:t>
            </a:r>
          </a:p>
          <a:p>
            <a:pPr algn="justLow">
              <a:buFontTx/>
              <a:buNone/>
            </a:pPr>
            <a:r>
              <a:rPr lang="ar-SA" b="1">
                <a:solidFill>
                  <a:srgbClr val="CC0000"/>
                </a:solidFill>
              </a:rPr>
              <a:t>- دنده استارت </a:t>
            </a:r>
          </a:p>
          <a:p>
            <a:pPr algn="justLow">
              <a:buFontTx/>
              <a:buNone/>
            </a:pPr>
            <a:r>
              <a:rPr lang="ar-SA" b="1">
                <a:solidFill>
                  <a:srgbClr val="CC0000"/>
                </a:solidFill>
              </a:rPr>
              <a:t>- كلاچ یكطرفه</a:t>
            </a:r>
            <a:r>
              <a:rPr lang="ar-SA"/>
              <a:t> </a:t>
            </a:r>
            <a:endParaRPr lang="en-US"/>
          </a:p>
        </p:txBody>
      </p:sp>
      <p:pic>
        <p:nvPicPr>
          <p:cNvPr id="125956" name="Picture 4"/>
          <p:cNvPicPr>
            <a:picLocks noChangeAspect="1" noChangeArrowheads="1"/>
          </p:cNvPicPr>
          <p:nvPr/>
        </p:nvPicPr>
        <p:blipFill>
          <a:blip r:embed="rId2"/>
          <a:srcRect/>
          <a:stretch>
            <a:fillRect/>
          </a:stretch>
        </p:blipFill>
        <p:spPr bwMode="auto">
          <a:xfrm>
            <a:off x="179388" y="2824163"/>
            <a:ext cx="4608512" cy="2981325"/>
          </a:xfrm>
          <a:prstGeom prst="rect">
            <a:avLst/>
          </a:prstGeom>
          <a:noFill/>
          <a:ln w="9525">
            <a:noFill/>
            <a:miter lim="800000"/>
            <a:headEnd/>
            <a:tailEnd/>
          </a:ln>
          <a:effectLst/>
        </p:spPr>
      </p:pic>
      <p:sp>
        <p:nvSpPr>
          <p:cNvPr id="125957" name="Rectangle 5"/>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دهم : دستگاه راه‌اندازی</a:t>
            </a:r>
            <a:endParaRPr lang="en-US" sz="2400" b="0">
              <a:solidFill>
                <a:srgbClr val="FFFFCC"/>
              </a:solidFill>
            </a:endParaRPr>
          </a:p>
        </p:txBody>
      </p:sp>
      <p:sp>
        <p:nvSpPr>
          <p:cNvPr id="6" name="Footer Placeholder 5"/>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body" idx="1"/>
          </p:nvPr>
        </p:nvSpPr>
        <p:spPr>
          <a:xfrm>
            <a:off x="457200" y="1600200"/>
            <a:ext cx="8229600" cy="4781550"/>
          </a:xfrm>
        </p:spPr>
        <p:txBody>
          <a:bodyPr/>
          <a:lstStyle/>
          <a:p>
            <a:pPr algn="justLow">
              <a:lnSpc>
                <a:spcPct val="90000"/>
              </a:lnSpc>
              <a:buFontTx/>
              <a:buNone/>
            </a:pPr>
            <a:r>
              <a:rPr lang="ar-SA" b="1" dirty="0"/>
              <a:t>گردنده </a:t>
            </a:r>
            <a:endParaRPr lang="fa-IR" b="1" dirty="0"/>
          </a:p>
          <a:p>
            <a:pPr algn="justLow">
              <a:lnSpc>
                <a:spcPct val="90000"/>
              </a:lnSpc>
            </a:pPr>
            <a:r>
              <a:rPr lang="ar-SA" dirty="0"/>
              <a:t>یك سیم پیچ است كه درون یك میدان مغناطیسی قرار</a:t>
            </a:r>
            <a:r>
              <a:rPr lang="en-US" dirty="0"/>
              <a:t> </a:t>
            </a:r>
            <a:r>
              <a:rPr lang="ar-SA" dirty="0"/>
              <a:t>می‌گیرد. میدان مغناطیسی بین چهار قطب پدید</a:t>
            </a:r>
            <a:r>
              <a:rPr lang="en-US" dirty="0"/>
              <a:t> </a:t>
            </a:r>
            <a:r>
              <a:rPr lang="ar-SA" dirty="0"/>
              <a:t>می‌آید. هر قطب یك قطعه آهنی نعلی شكل و سیم پیچی شده است. برق باتری به سیم پیچ‌های</a:t>
            </a:r>
            <a:r>
              <a:rPr lang="en-US" dirty="0"/>
              <a:t> </a:t>
            </a:r>
            <a:r>
              <a:rPr lang="ar-SA" dirty="0"/>
              <a:t>گردنده و قطب‌ها</a:t>
            </a:r>
            <a:r>
              <a:rPr lang="en-US" dirty="0"/>
              <a:t> </a:t>
            </a:r>
            <a:r>
              <a:rPr lang="ar-SA" dirty="0"/>
              <a:t>می‌رسد. دو میدان مغناطیسی در اطراف گردنده و بین قطب‌ها</a:t>
            </a:r>
            <a:r>
              <a:rPr lang="en-US" dirty="0"/>
              <a:t> </a:t>
            </a:r>
            <a:r>
              <a:rPr lang="ar-SA" dirty="0"/>
              <a:t>پدیدار</a:t>
            </a:r>
            <a:r>
              <a:rPr lang="en-US" dirty="0"/>
              <a:t> </a:t>
            </a:r>
            <a:r>
              <a:rPr lang="ar-SA" dirty="0"/>
              <a:t>می‌گردند كه بر یكدیگر اثر</a:t>
            </a:r>
            <a:r>
              <a:rPr lang="en-US" dirty="0"/>
              <a:t> </a:t>
            </a:r>
            <a:r>
              <a:rPr lang="ar-SA" dirty="0"/>
              <a:t>می‌كنند. چون قطب‌ها ثابت هستند،‌گردنده شروع به دوران</a:t>
            </a:r>
            <a:r>
              <a:rPr lang="en-US" dirty="0"/>
              <a:t> </a:t>
            </a:r>
            <a:r>
              <a:rPr lang="ar-SA" dirty="0"/>
              <a:t>می‌نماید. با چرخش گردنده، دنده استارت كه قبلاً توسط یوغ با دنده چرخ لنگر درگیر شده است به گردش در آمده تا میل لنگ را بگرداند.</a:t>
            </a:r>
            <a:endParaRPr lang="en-US" dirty="0"/>
          </a:p>
        </p:txBody>
      </p:sp>
      <p:sp>
        <p:nvSpPr>
          <p:cNvPr id="128003"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دهم : دستگاه راه‌اندازی</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body" idx="1"/>
          </p:nvPr>
        </p:nvSpPr>
        <p:spPr>
          <a:xfrm>
            <a:off x="457200" y="1600200"/>
            <a:ext cx="8229600" cy="4781550"/>
          </a:xfrm>
        </p:spPr>
        <p:txBody>
          <a:bodyPr/>
          <a:lstStyle/>
          <a:p>
            <a:pPr algn="justLow">
              <a:lnSpc>
                <a:spcPct val="80000"/>
              </a:lnSpc>
              <a:buFontTx/>
              <a:buNone/>
            </a:pPr>
            <a:r>
              <a:rPr lang="ar-SA" sz="3000" b="1" dirty="0"/>
              <a:t>سولونویید </a:t>
            </a:r>
            <a:endParaRPr lang="ar-SA" sz="3000" dirty="0"/>
          </a:p>
          <a:p>
            <a:pPr algn="justLow">
              <a:lnSpc>
                <a:spcPct val="80000"/>
              </a:lnSpc>
            </a:pPr>
            <a:r>
              <a:rPr lang="ar-SA" sz="3000" dirty="0"/>
              <a:t>موتور استارت باید قوی باشد تا بتواند میل لنگ را بگرداند لذا شدت جریان برق آن زیاد است. این شدت جریان در خودروها به 70 ولی در بعضی از تراكتورها به 300 آمپر</a:t>
            </a:r>
            <a:r>
              <a:rPr lang="en-US" sz="3000" dirty="0"/>
              <a:t> </a:t>
            </a:r>
            <a:r>
              <a:rPr lang="ar-SA" sz="3000" dirty="0"/>
              <a:t>می‌رسد. عبور چنین جریانی نیاز به سیم قطور یا كابل دارد. در محدودة خودروها، بردن كابلی قطور به درون اطاق و برگشت آن، مشكلات عدیده‌‌ای</a:t>
            </a:r>
            <a:r>
              <a:rPr lang="en-US" sz="3000" dirty="0"/>
              <a:t> </a:t>
            </a:r>
            <a:r>
              <a:rPr lang="ar-SA" sz="3000" dirty="0"/>
              <a:t>پدید</a:t>
            </a:r>
            <a:r>
              <a:rPr lang="en-US" sz="3000" dirty="0"/>
              <a:t> </a:t>
            </a:r>
            <a:r>
              <a:rPr lang="ar-SA" sz="3000" dirty="0"/>
              <a:t>می‌آورد. </a:t>
            </a:r>
            <a:endParaRPr lang="fa-IR" sz="3000" dirty="0"/>
          </a:p>
          <a:p>
            <a:pPr algn="justLow">
              <a:lnSpc>
                <a:spcPct val="80000"/>
              </a:lnSpc>
            </a:pPr>
            <a:r>
              <a:rPr lang="fa-IR" sz="3000" dirty="0"/>
              <a:t>جهت بکار اندازی</a:t>
            </a:r>
            <a:r>
              <a:rPr lang="ar-SA" sz="3000" dirty="0"/>
              <a:t> موتور استارت بطور غیر مستقیم كلیدی مغناطیسی بین موتور استارت و سویچ قرار داده‌اند. برای كاراندازی سولونویید دو رشته سیم نسبتاً نازك كفایت</a:t>
            </a:r>
            <a:r>
              <a:rPr lang="en-US" sz="3000" dirty="0"/>
              <a:t> </a:t>
            </a:r>
            <a:r>
              <a:rPr lang="ar-SA" sz="3000" dirty="0"/>
              <a:t>می‌كند و با تحریك سولونویید برق باتری به موتور استارت روان شده و آن را به حركت در</a:t>
            </a:r>
            <a:r>
              <a:rPr lang="en-US" sz="3000" dirty="0"/>
              <a:t> </a:t>
            </a:r>
            <a:r>
              <a:rPr lang="ar-SA" sz="3000" dirty="0"/>
              <a:t>می‌آورد.</a:t>
            </a:r>
            <a:endParaRPr lang="en-US" sz="3000" dirty="0"/>
          </a:p>
        </p:txBody>
      </p:sp>
      <p:sp>
        <p:nvSpPr>
          <p:cNvPr id="129027"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دهم : دستگاه راه‌اندازی</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9" name="Rectangle 3"/>
          <p:cNvSpPr>
            <a:spLocks noGrp="1" noChangeArrowheads="1"/>
          </p:cNvSpPr>
          <p:nvPr>
            <p:ph type="body" idx="1"/>
          </p:nvPr>
        </p:nvSpPr>
        <p:spPr/>
        <p:txBody>
          <a:bodyPr/>
          <a:lstStyle/>
          <a:p>
            <a:pPr algn="justLow"/>
            <a:r>
              <a:rPr lang="fa-IR" dirty="0"/>
              <a:t>نمایش عملکرد سولونویید</a:t>
            </a:r>
          </a:p>
          <a:p>
            <a:pPr algn="justLow"/>
            <a:endParaRPr lang="en-US" dirty="0"/>
          </a:p>
        </p:txBody>
      </p:sp>
      <p:pic>
        <p:nvPicPr>
          <p:cNvPr id="219140" name="Picture 4"/>
          <p:cNvPicPr>
            <a:picLocks noChangeAspect="1" noChangeArrowheads="1"/>
          </p:cNvPicPr>
          <p:nvPr/>
        </p:nvPicPr>
        <p:blipFill>
          <a:blip r:embed="rId2"/>
          <a:srcRect b="4726"/>
          <a:stretch>
            <a:fillRect/>
          </a:stretch>
        </p:blipFill>
        <p:spPr bwMode="auto">
          <a:xfrm>
            <a:off x="539750" y="1647825"/>
            <a:ext cx="3668713" cy="4660900"/>
          </a:xfrm>
          <a:prstGeom prst="rect">
            <a:avLst/>
          </a:prstGeom>
          <a:noFill/>
          <a:ln w="9525">
            <a:noFill/>
            <a:miter lim="800000"/>
            <a:headEnd/>
            <a:tailEnd/>
          </a:ln>
          <a:effectLst/>
        </p:spPr>
      </p:pic>
      <p:sp>
        <p:nvSpPr>
          <p:cNvPr id="219141" name="Rectangle 5"/>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دهم : دستگاه راه‌اندازی</a:t>
            </a:r>
            <a:endParaRPr lang="en-US" sz="2400" b="0">
              <a:solidFill>
                <a:srgbClr val="FFFFCC"/>
              </a:solidFill>
            </a:endParaRPr>
          </a:p>
        </p:txBody>
      </p:sp>
      <p:sp>
        <p:nvSpPr>
          <p:cNvPr id="6" name="Footer Placeholder 5"/>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body" idx="1"/>
          </p:nvPr>
        </p:nvSpPr>
        <p:spPr>
          <a:xfrm>
            <a:off x="457200" y="1600200"/>
            <a:ext cx="8229600" cy="4781550"/>
          </a:xfrm>
        </p:spPr>
        <p:txBody>
          <a:bodyPr/>
          <a:lstStyle/>
          <a:p>
            <a:pPr algn="justLow">
              <a:lnSpc>
                <a:spcPct val="90000"/>
              </a:lnSpc>
              <a:buFontTx/>
              <a:buNone/>
            </a:pPr>
            <a:r>
              <a:rPr lang="ar-SA" b="1" dirty="0"/>
              <a:t>یوغ </a:t>
            </a:r>
            <a:endParaRPr lang="ar-SA" dirty="0"/>
          </a:p>
          <a:p>
            <a:pPr algn="justLow">
              <a:lnSpc>
                <a:spcPct val="90000"/>
              </a:lnSpc>
            </a:pPr>
            <a:r>
              <a:rPr lang="ar-SA" dirty="0"/>
              <a:t>یك قطعه اهرمی است كه حول محوری</a:t>
            </a:r>
            <a:r>
              <a:rPr lang="en-US" dirty="0"/>
              <a:t> </a:t>
            </a:r>
            <a:r>
              <a:rPr lang="ar-SA" dirty="0"/>
              <a:t>می‌گردد. سر آن به میله‌ای وصل است كه با تحریك سولونویید به طرف چپ كشیده</a:t>
            </a:r>
            <a:r>
              <a:rPr lang="en-US" dirty="0"/>
              <a:t> </a:t>
            </a:r>
            <a:r>
              <a:rPr lang="ar-SA" dirty="0"/>
              <a:t>می‌شود.  ته این قطعه دو شاخه است. با گشتن یوغ حول محور خود،‌ این دو شاخه یا یوغ دنده استارت را به جلو</a:t>
            </a:r>
            <a:r>
              <a:rPr lang="en-US" dirty="0"/>
              <a:t> </a:t>
            </a:r>
            <a:r>
              <a:rPr lang="ar-SA" dirty="0"/>
              <a:t>می‌برد.</a:t>
            </a:r>
            <a:endParaRPr lang="ar-SA" b="1" dirty="0"/>
          </a:p>
          <a:p>
            <a:pPr algn="justLow">
              <a:lnSpc>
                <a:spcPct val="90000"/>
              </a:lnSpc>
              <a:buFontTx/>
              <a:buNone/>
            </a:pPr>
            <a:r>
              <a:rPr lang="ar-SA" b="1" dirty="0"/>
              <a:t>دنده استارت </a:t>
            </a:r>
            <a:endParaRPr lang="ar-SA" dirty="0"/>
          </a:p>
          <a:p>
            <a:pPr algn="justLow">
              <a:lnSpc>
                <a:spcPct val="90000"/>
              </a:lnSpc>
            </a:pPr>
            <a:r>
              <a:rPr lang="ar-SA" dirty="0"/>
              <a:t>چرخدنده كوچكی است كه با حركت یوغ به طرف راست رانده شده تا با درگیری  با دنده چرخ لنگر، آن را به حركت درآورد</a:t>
            </a:r>
            <a:r>
              <a:rPr lang="fa-IR" dirty="0"/>
              <a:t>. </a:t>
            </a:r>
            <a:endParaRPr lang="en-US" dirty="0"/>
          </a:p>
        </p:txBody>
      </p:sp>
      <p:sp>
        <p:nvSpPr>
          <p:cNvPr id="130051"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دهم : دستگاه راه‌اندازی</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body" idx="1"/>
          </p:nvPr>
        </p:nvSpPr>
        <p:spPr>
          <a:xfrm>
            <a:off x="457200" y="1557338"/>
            <a:ext cx="8229600" cy="4781550"/>
          </a:xfrm>
        </p:spPr>
        <p:txBody>
          <a:bodyPr/>
          <a:lstStyle/>
          <a:p>
            <a:pPr algn="justLow">
              <a:lnSpc>
                <a:spcPct val="80000"/>
              </a:lnSpc>
              <a:buFontTx/>
              <a:buNone/>
            </a:pPr>
            <a:r>
              <a:rPr lang="ar-SA" sz="3000" b="1" dirty="0"/>
              <a:t>كلاچ یكطرفه </a:t>
            </a:r>
            <a:endParaRPr lang="ar-SA" sz="3000" dirty="0"/>
          </a:p>
          <a:p>
            <a:pPr algn="justLow">
              <a:lnSpc>
                <a:spcPct val="80000"/>
              </a:lnSpc>
            </a:pPr>
            <a:r>
              <a:rPr lang="ar-SA" sz="3000" dirty="0"/>
              <a:t>همانطور كه اشاره شد،‌ دنده استارت بلافاصله پس از روشن شدن موتور باید از درگیری با دنده چرخ لنگر بیرون آید. این كار اندك زمانی طول می‌كشد و مضافاً تا سویچ رها نشود،‌این درگیری برقرار خواهد ماند. پس باید كاری كرد كه حركت موتور پس از روشن شدن به موتور استارت منتقل نگردد حتی اگر دنده استارت هنوز با دنده چرخ لنگر درگیر باشد. چنین عملی را كلاچ یكطرفه انجام</a:t>
            </a:r>
            <a:r>
              <a:rPr lang="en-US" sz="3000" dirty="0"/>
              <a:t> </a:t>
            </a:r>
            <a:r>
              <a:rPr lang="ar-SA" sz="3000" dirty="0"/>
              <a:t>می‌دهد. كلاچ یكطرفه در یك جهت گردش خود، درگیر ولی در خلاف،‌ خلاص</a:t>
            </a:r>
            <a:r>
              <a:rPr lang="en-US" sz="3000" dirty="0"/>
              <a:t> </a:t>
            </a:r>
            <a:r>
              <a:rPr lang="ar-SA" sz="3000" dirty="0"/>
              <a:t>می‌شود. هنگام جلو بردن دنده استارت، این كلاچ در حالت درگیری است با افزایش سرعت دنده استارت درگیر با موتور، كلاچ به حالت خلاص درآمده و از انتقال معكوس حركت از موتور به موتور استارت ممانعت بعمل</a:t>
            </a:r>
            <a:r>
              <a:rPr lang="en-US" sz="3000" dirty="0"/>
              <a:t> </a:t>
            </a:r>
            <a:r>
              <a:rPr lang="ar-SA" sz="3000" dirty="0"/>
              <a:t>می‌آورد.</a:t>
            </a:r>
            <a:endParaRPr lang="en-US" sz="3000" dirty="0"/>
          </a:p>
        </p:txBody>
      </p:sp>
      <p:sp>
        <p:nvSpPr>
          <p:cNvPr id="131075"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دهم : دستگاه راه‌اندازی</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6" name="Picture 2" descr="C:\Users\shokri\Desktop\New folder (3)\03-11-2017 10-38-16 ق-ظ.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19238"/>
            <a:ext cx="7315200" cy="4805362"/>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xmlns="" id="{EF932D2E-9EDF-430D-8D5A-0C1C9C610C16}"/>
              </a:ext>
            </a:extLst>
          </p:cNvPr>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a:xfrm>
            <a:off x="457200" y="1600200"/>
            <a:ext cx="8229600" cy="4781550"/>
          </a:xfrm>
        </p:spPr>
        <p:txBody>
          <a:bodyPr/>
          <a:lstStyle/>
          <a:p>
            <a:pPr algn="justLow">
              <a:lnSpc>
                <a:spcPct val="90000"/>
              </a:lnSpc>
              <a:buFontTx/>
              <a:buNone/>
            </a:pPr>
            <a:r>
              <a:rPr lang="fa-IR" b="1" dirty="0">
                <a:cs typeface="B Nazanin" pitchFamily="2" charset="-78"/>
              </a:rPr>
              <a:t>فشار </a:t>
            </a:r>
            <a:endParaRPr lang="en-US" u="sng" dirty="0">
              <a:cs typeface="B Nazanin" pitchFamily="2" charset="-78"/>
            </a:endParaRPr>
          </a:p>
          <a:p>
            <a:pPr algn="justLow">
              <a:lnSpc>
                <a:spcPct val="90000"/>
              </a:lnSpc>
            </a:pPr>
            <a:r>
              <a:rPr lang="fa-IR" dirty="0">
                <a:cs typeface="B Nazanin" pitchFamily="2" charset="-78"/>
              </a:rPr>
              <a:t>فشار را به </a:t>
            </a:r>
            <a:r>
              <a:rPr lang="en-US" dirty="0">
                <a:cs typeface="B Nazanin" pitchFamily="2" charset="-78"/>
              </a:rPr>
              <a:t>P</a:t>
            </a:r>
            <a:r>
              <a:rPr lang="fa-IR" dirty="0">
                <a:cs typeface="B Nazanin" pitchFamily="2" charset="-78"/>
              </a:rPr>
              <a:t> نشان داده و برابر ن</a:t>
            </a:r>
            <a:r>
              <a:rPr lang="ar-SA" dirty="0">
                <a:cs typeface="B Nazanin" pitchFamily="2" charset="-78"/>
              </a:rPr>
              <a:t>یرویی است كه بر واحد سطح وارد می‌شود</a:t>
            </a:r>
            <a:r>
              <a:rPr lang="fa-IR" dirty="0">
                <a:cs typeface="B Nazanin" pitchFamily="2" charset="-78"/>
              </a:rPr>
              <a:t>، که از طریق رابطه زیر محاسبه می‌شود:</a:t>
            </a:r>
          </a:p>
          <a:p>
            <a:pPr algn="justLow">
              <a:lnSpc>
                <a:spcPct val="90000"/>
              </a:lnSpc>
            </a:pPr>
            <a:endParaRPr lang="fa-IR" dirty="0">
              <a:cs typeface="B Nazanin" pitchFamily="2" charset="-78"/>
            </a:endParaRPr>
          </a:p>
          <a:p>
            <a:pPr algn="justLow">
              <a:lnSpc>
                <a:spcPct val="90000"/>
              </a:lnSpc>
            </a:pPr>
            <a:r>
              <a:rPr lang="fa-IR" dirty="0">
                <a:cs typeface="B Nazanin" pitchFamily="2" charset="-78"/>
              </a:rPr>
              <a:t>كه در آن </a:t>
            </a:r>
            <a:r>
              <a:rPr lang="en-US" dirty="0">
                <a:cs typeface="B Nazanin" pitchFamily="2" charset="-78"/>
              </a:rPr>
              <a:t>A</a:t>
            </a:r>
            <a:r>
              <a:rPr lang="fa-IR" dirty="0">
                <a:cs typeface="B Nazanin" pitchFamily="2" charset="-78"/>
              </a:rPr>
              <a:t> سطح به متر مربع است. </a:t>
            </a:r>
          </a:p>
          <a:p>
            <a:pPr algn="justLow">
              <a:lnSpc>
                <a:spcPct val="90000"/>
              </a:lnSpc>
            </a:pPr>
            <a:r>
              <a:rPr lang="fa-IR" dirty="0">
                <a:solidFill>
                  <a:schemeClr val="accent2"/>
                </a:solidFill>
                <a:cs typeface="B Nazanin" pitchFamily="2" charset="-78"/>
              </a:rPr>
              <a:t>پس واحد فشار در واحد </a:t>
            </a:r>
            <a:r>
              <a:rPr lang="en-US" dirty="0">
                <a:solidFill>
                  <a:schemeClr val="accent2"/>
                </a:solidFill>
                <a:cs typeface="B Nazanin" pitchFamily="2" charset="-78"/>
              </a:rPr>
              <a:t>SI</a:t>
            </a:r>
            <a:r>
              <a:rPr lang="fa-IR" dirty="0">
                <a:solidFill>
                  <a:schemeClr val="accent2"/>
                </a:solidFill>
                <a:cs typeface="B Nazanin" pitchFamily="2" charset="-78"/>
              </a:rPr>
              <a:t>، پاسكال است . پاسكال واحد نسبتاً كوچك</a:t>
            </a:r>
            <a:r>
              <a:rPr lang="ar-SA" dirty="0">
                <a:solidFill>
                  <a:schemeClr val="accent2"/>
                </a:solidFill>
                <a:cs typeface="B Nazanin" pitchFamily="2" charset="-78"/>
              </a:rPr>
              <a:t>ی است و لذا معمولاً از كیلو پاسكال استفاده می‌شود </a:t>
            </a:r>
            <a:r>
              <a:rPr lang="en-US" dirty="0">
                <a:solidFill>
                  <a:schemeClr val="accent2"/>
                </a:solidFill>
                <a:cs typeface="B Nazanin" pitchFamily="2" charset="-78"/>
              </a:rPr>
              <a:t>Pa)</a:t>
            </a:r>
            <a:r>
              <a:rPr lang="fa-IR" dirty="0">
                <a:solidFill>
                  <a:schemeClr val="accent2"/>
                </a:solidFill>
                <a:cs typeface="B Nazanin" pitchFamily="2" charset="-78"/>
              </a:rPr>
              <a:t> 1000</a:t>
            </a:r>
            <a:r>
              <a:rPr lang="en-US" dirty="0" err="1">
                <a:solidFill>
                  <a:schemeClr val="accent2"/>
                </a:solidFill>
                <a:cs typeface="B Nazanin" pitchFamily="2" charset="-78"/>
              </a:rPr>
              <a:t>kPa</a:t>
            </a:r>
            <a:r>
              <a:rPr lang="en-US" dirty="0">
                <a:solidFill>
                  <a:schemeClr val="accent2"/>
                </a:solidFill>
                <a:cs typeface="B Nazanin" pitchFamily="2" charset="-78"/>
              </a:rPr>
              <a:t> = </a:t>
            </a:r>
            <a:r>
              <a:rPr lang="fa-IR" dirty="0">
                <a:solidFill>
                  <a:schemeClr val="accent2"/>
                </a:solidFill>
                <a:cs typeface="B Nazanin" pitchFamily="2" charset="-78"/>
              </a:rPr>
              <a:t> 1).</a:t>
            </a:r>
          </a:p>
          <a:p>
            <a:pPr algn="justLow">
              <a:lnSpc>
                <a:spcPct val="90000"/>
              </a:lnSpc>
            </a:pPr>
            <a:r>
              <a:rPr lang="fa-IR" dirty="0">
                <a:cs typeface="B Nazanin" pitchFamily="2" charset="-78"/>
              </a:rPr>
              <a:t>بعدا خواهيم ديد که:               </a:t>
            </a:r>
            <a:r>
              <a:rPr lang="en-US" sz="2400" dirty="0">
                <a:cs typeface="B Nazanin" pitchFamily="2" charset="-78"/>
              </a:rPr>
              <a:t>1bar</a:t>
            </a:r>
            <a:r>
              <a:rPr lang="en-US" sz="2000" dirty="0">
                <a:cs typeface="B Nazanin" pitchFamily="2" charset="-78"/>
              </a:rPr>
              <a:t>=10</a:t>
            </a:r>
            <a:r>
              <a:rPr lang="en-US" dirty="0">
                <a:cs typeface="B Nazanin" pitchFamily="2" charset="-78"/>
              </a:rPr>
              <a:t>5 </a:t>
            </a:r>
            <a:r>
              <a:rPr lang="en-US" sz="2400" dirty="0">
                <a:cs typeface="B Nazanin" pitchFamily="2" charset="-78"/>
              </a:rPr>
              <a:t>Pa</a:t>
            </a:r>
            <a:r>
              <a:rPr lang="fa-IR" dirty="0">
                <a:cs typeface="B Nazanin" pitchFamily="2" charset="-78"/>
              </a:rPr>
              <a:t>  </a:t>
            </a:r>
            <a:endParaRPr lang="en-US" dirty="0">
              <a:cs typeface="B Nazanin" pitchFamily="2" charset="-78"/>
            </a:endParaRPr>
          </a:p>
        </p:txBody>
      </p:sp>
      <p:sp>
        <p:nvSpPr>
          <p:cNvPr id="11268" name="Rectangle 4"/>
          <p:cNvSpPr>
            <a:spLocks noChangeArrowheads="1"/>
          </p:cNvSpPr>
          <p:nvPr/>
        </p:nvSpPr>
        <p:spPr bwMode="auto">
          <a:xfrm>
            <a:off x="0" y="3233738"/>
            <a:ext cx="9144000" cy="0"/>
          </a:xfrm>
          <a:prstGeom prst="rect">
            <a:avLst/>
          </a:prstGeom>
          <a:noFill/>
          <a:ln w="9525">
            <a:noFill/>
            <a:miter lim="800000"/>
            <a:headEnd/>
            <a:tailEnd/>
          </a:ln>
          <a:effectLst/>
        </p:spPr>
        <p:txBody>
          <a:bodyPr wrap="none" anchor="ctr">
            <a:spAutoFit/>
          </a:bodyPr>
          <a:lstStyle/>
          <a:p>
            <a:endParaRPr lang="fa-IR"/>
          </a:p>
        </p:txBody>
      </p:sp>
      <p:graphicFrame>
        <p:nvGraphicFramePr>
          <p:cNvPr id="11267" name="Object 3"/>
          <p:cNvGraphicFramePr>
            <a:graphicFrameLocks noChangeAspect="1"/>
          </p:cNvGraphicFramePr>
          <p:nvPr/>
        </p:nvGraphicFramePr>
        <p:xfrm>
          <a:off x="792163" y="3141663"/>
          <a:ext cx="2627312" cy="1296987"/>
        </p:xfrm>
        <a:graphic>
          <a:graphicData uri="http://schemas.openxmlformats.org/presentationml/2006/ole">
            <mc:AlternateContent xmlns:mc="http://schemas.openxmlformats.org/markup-compatibility/2006">
              <mc:Choice xmlns:v="urn:schemas-microsoft-com:vml" Requires="v">
                <p:oleObj spid="_x0000_s11275" name="Equation" r:id="rId3" imgW="787058" imgH="393529" progId="Equation.3">
                  <p:embed/>
                </p:oleObj>
              </mc:Choice>
              <mc:Fallback>
                <p:oleObj name="Equation" r:id="rId3" imgW="787058" imgH="393529" progId="Equation.3">
                  <p:embed/>
                  <p:pic>
                    <p:nvPicPr>
                      <p:cNvPr id="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163" y="3141663"/>
                        <a:ext cx="2627312" cy="1296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269" name="Rectangle 5"/>
          <p:cNvSpPr>
            <a:spLocks noChangeArrowheads="1"/>
          </p:cNvSpPr>
          <p:nvPr/>
        </p:nvSpPr>
        <p:spPr bwMode="auto">
          <a:xfrm>
            <a:off x="0" y="3624263"/>
            <a:ext cx="9144000" cy="0"/>
          </a:xfrm>
          <a:prstGeom prst="rect">
            <a:avLst/>
          </a:prstGeom>
          <a:noFill/>
          <a:ln w="9525">
            <a:noFill/>
            <a:miter lim="800000"/>
            <a:headEnd/>
            <a:tailEnd/>
          </a:ln>
          <a:effectLst/>
        </p:spPr>
        <p:txBody>
          <a:bodyPr wrap="none" anchor="ctr">
            <a:spAutoFit/>
          </a:bodyPr>
          <a:lstStyle/>
          <a:p>
            <a:endParaRPr lang="fa-IR"/>
          </a:p>
        </p:txBody>
      </p:sp>
      <p:sp>
        <p:nvSpPr>
          <p:cNvPr id="11270" name="Rectangle 6"/>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اول</a:t>
            </a:r>
            <a:r>
              <a:rPr lang="fa-IR" sz="2400" b="0">
                <a:solidFill>
                  <a:srgbClr val="FFFFCC"/>
                </a:solidFill>
              </a:rPr>
              <a:t> : تعاریف</a:t>
            </a:r>
            <a:endParaRPr lang="en-US" sz="2400" b="0">
              <a:solidFill>
                <a:srgbClr val="FFFFCC"/>
              </a:solidFill>
            </a:endParaRPr>
          </a:p>
        </p:txBody>
      </p:sp>
      <p:sp>
        <p:nvSpPr>
          <p:cNvPr id="8" name="Footer Placeholder 7"/>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0" name="Picture 2" descr="C:\Users\shokri\Desktop\New folder (3)\03-11-2017 10-39-11 ق-ظ.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0"/>
            <a:ext cx="7696200" cy="47244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a:t>fbsep7.ir</a:t>
            </a:r>
          </a:p>
        </p:txBody>
      </p:sp>
    </p:spTree>
    <p:extLst>
      <p:ext uri="{BB962C8B-B14F-4D97-AF65-F5344CB8AC3E}">
        <p14:creationId xmlns:p14="http://schemas.microsoft.com/office/powerpoint/2010/main" val="4092410669"/>
      </p:ext>
    </p:extLst>
  </p:cSld>
  <p:clrMapOvr>
    <a:masterClrMapping/>
  </p:clrMapOvr>
  <p:transition spd="med">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4" name="Picture 2" descr="C:\Users\shokri\Desktop\New folder (3)\03-11-2017 10-40-13 ق-ظ.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5860"/>
            <a:ext cx="9144000" cy="5105415"/>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a:t>fbsep7.ir</a:t>
            </a:r>
          </a:p>
        </p:txBody>
      </p:sp>
    </p:spTree>
    <p:extLst>
      <p:ext uri="{BB962C8B-B14F-4D97-AF65-F5344CB8AC3E}">
        <p14:creationId xmlns:p14="http://schemas.microsoft.com/office/powerpoint/2010/main" val="1309169281"/>
      </p:ext>
    </p:extLst>
  </p:cSld>
  <p:clrMapOvr>
    <a:masterClrMapping/>
  </p:clrMapOvr>
  <p:transition spd="med">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38" name="Picture 2" descr="C:\Users\shokri\Desktop\New folder (3)\03-11-2017 10-41-39 ق-ظ.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1" y="1547813"/>
            <a:ext cx="8458200" cy="4700587"/>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a:t>fbsep7.ir</a:t>
            </a:r>
          </a:p>
        </p:txBody>
      </p:sp>
    </p:spTree>
    <p:extLst>
      <p:ext uri="{BB962C8B-B14F-4D97-AF65-F5344CB8AC3E}">
        <p14:creationId xmlns:p14="http://schemas.microsoft.com/office/powerpoint/2010/main" val="3490393423"/>
      </p:ext>
    </p:extLst>
  </p:cSld>
  <p:clrMapOvr>
    <a:masterClrMapping/>
  </p:clrMapOvr>
  <p:transition spd="med">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62" name="Picture 2" descr="C:\Users\shokri\Desktop\New folder (3)\03-11-2017 10-42-19 ق-ظ.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736"/>
            <a:ext cx="9144000" cy="5072097"/>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a:t>fbsep7.ir</a:t>
            </a:r>
          </a:p>
        </p:txBody>
      </p:sp>
    </p:spTree>
    <p:extLst>
      <p:ext uri="{BB962C8B-B14F-4D97-AF65-F5344CB8AC3E}">
        <p14:creationId xmlns:p14="http://schemas.microsoft.com/office/powerpoint/2010/main" val="3455560751"/>
      </p:ext>
    </p:extLst>
  </p:cSld>
  <p:clrMapOvr>
    <a:masterClrMapping/>
  </p:clrMapOvr>
  <p:transition spd="med">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15075" name="Picture 3" descr="C:\Users\Se7en\Desktop\2017-10-08 15_57_11-Mashinhaye Keshavarzi(Yavari).pdf - Nitro Pro.jpg"/>
          <p:cNvPicPr>
            <a:picLocks noGrp="1" noChangeAspect="1" noChangeArrowheads="1"/>
          </p:cNvPicPr>
          <p:nvPr>
            <p:ph idx="1"/>
          </p:nvPr>
        </p:nvPicPr>
        <p:blipFill>
          <a:blip r:embed="rId2"/>
          <a:srcRect/>
          <a:stretch>
            <a:fillRect/>
          </a:stretch>
        </p:blipFill>
        <p:spPr bwMode="auto">
          <a:xfrm>
            <a:off x="1" y="1142984"/>
            <a:ext cx="9144000" cy="5214974"/>
          </a:xfrm>
          <a:prstGeom prst="rect">
            <a:avLst/>
          </a:prstGeom>
          <a:noFill/>
        </p:spPr>
      </p:pic>
    </p:spTree>
    <p:extLst>
      <p:ext uri="{BB962C8B-B14F-4D97-AF65-F5344CB8AC3E}">
        <p14:creationId xmlns:p14="http://schemas.microsoft.com/office/powerpoint/2010/main" val="866173798"/>
      </p:ext>
    </p:extLst>
  </p:cSld>
  <p:clrMapOvr>
    <a:masterClrMapping/>
  </p:clrMapOvr>
  <p:transition spd="med">
    <p:fad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16098" name="Picture 2" descr="C:\Users\Se7en\Desktop\2017-10-08 16_06_54-Mashinhaye Keshavarzi(Yavari).pdf - Nitro Pro.jpg"/>
          <p:cNvPicPr>
            <a:picLocks noGrp="1" noChangeAspect="1" noChangeArrowheads="1"/>
          </p:cNvPicPr>
          <p:nvPr>
            <p:ph idx="1"/>
          </p:nvPr>
        </p:nvPicPr>
        <p:blipFill>
          <a:blip r:embed="rId2"/>
          <a:srcRect/>
          <a:stretch>
            <a:fillRect/>
          </a:stretch>
        </p:blipFill>
        <p:spPr bwMode="auto">
          <a:xfrm>
            <a:off x="0" y="1428736"/>
            <a:ext cx="9143999" cy="4786346"/>
          </a:xfrm>
          <a:prstGeom prst="rect">
            <a:avLst/>
          </a:prstGeom>
          <a:noFill/>
        </p:spPr>
      </p:pic>
    </p:spTree>
    <p:extLst>
      <p:ext uri="{BB962C8B-B14F-4D97-AF65-F5344CB8AC3E}">
        <p14:creationId xmlns:p14="http://schemas.microsoft.com/office/powerpoint/2010/main" val="2136660227"/>
      </p:ext>
    </p:extLst>
  </p:cSld>
  <p:clrMapOvr>
    <a:masterClrMapping/>
  </p:clrMapOvr>
  <p:transition spd="med">
    <p:fad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17122" name="Picture 2" descr="C:\Users\Se7en\Desktop\2017-10-08 16_13_18-Mashinhaye Keshavarzi(Yavari).pdf - Nitro Pro.jpg"/>
          <p:cNvPicPr>
            <a:picLocks noGrp="1" noChangeAspect="1" noChangeArrowheads="1"/>
          </p:cNvPicPr>
          <p:nvPr>
            <p:ph idx="1"/>
          </p:nvPr>
        </p:nvPicPr>
        <p:blipFill>
          <a:blip r:embed="rId2"/>
          <a:srcRect/>
          <a:stretch>
            <a:fillRect/>
          </a:stretch>
        </p:blipFill>
        <p:spPr bwMode="auto">
          <a:xfrm>
            <a:off x="0" y="1357298"/>
            <a:ext cx="9144000" cy="4857784"/>
          </a:xfrm>
          <a:prstGeom prst="rect">
            <a:avLst/>
          </a:prstGeom>
          <a:noFill/>
        </p:spPr>
      </p:pic>
    </p:spTree>
    <p:extLst>
      <p:ext uri="{BB962C8B-B14F-4D97-AF65-F5344CB8AC3E}">
        <p14:creationId xmlns:p14="http://schemas.microsoft.com/office/powerpoint/2010/main" val="1174976640"/>
      </p:ext>
    </p:extLst>
  </p:cSld>
  <p:clrMapOvr>
    <a:masterClrMapping/>
  </p:clrMapOvr>
  <p:transition spd="med">
    <p:fad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18146" name="Picture 2" descr="C:\Users\Se7en\Desktop\2017-10-08 16_13_55-Mashinhaye Keshavarzi(Yavari).pdf - Nitro Pro.jpg"/>
          <p:cNvPicPr>
            <a:picLocks noGrp="1" noChangeAspect="1" noChangeArrowheads="1"/>
          </p:cNvPicPr>
          <p:nvPr>
            <p:ph idx="1"/>
          </p:nvPr>
        </p:nvPicPr>
        <p:blipFill>
          <a:blip r:embed="rId2"/>
          <a:srcRect/>
          <a:stretch>
            <a:fillRect/>
          </a:stretch>
        </p:blipFill>
        <p:spPr bwMode="auto">
          <a:xfrm>
            <a:off x="1" y="1428736"/>
            <a:ext cx="9144000" cy="4857784"/>
          </a:xfrm>
          <a:prstGeom prst="rect">
            <a:avLst/>
          </a:prstGeom>
          <a:noFill/>
        </p:spPr>
      </p:pic>
    </p:spTree>
    <p:extLst>
      <p:ext uri="{BB962C8B-B14F-4D97-AF65-F5344CB8AC3E}">
        <p14:creationId xmlns:p14="http://schemas.microsoft.com/office/powerpoint/2010/main" val="1074591138"/>
      </p:ext>
    </p:extLst>
  </p:cSld>
  <p:clrMapOvr>
    <a:masterClrMapping/>
  </p:clrMapOvr>
  <p:transition spd="med">
    <p:fad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19170" name="Picture 2" descr="C:\Users\Se7en\Desktop\2017-10-08 16_14_25-Mashinhaye Keshavarzi(Yavari).pdf - Nitro Pro.jpg"/>
          <p:cNvPicPr>
            <a:picLocks noGrp="1" noChangeAspect="1" noChangeArrowheads="1"/>
          </p:cNvPicPr>
          <p:nvPr>
            <p:ph idx="1"/>
          </p:nvPr>
        </p:nvPicPr>
        <p:blipFill>
          <a:blip r:embed="rId2"/>
          <a:srcRect/>
          <a:stretch>
            <a:fillRect/>
          </a:stretch>
        </p:blipFill>
        <p:spPr bwMode="auto">
          <a:xfrm>
            <a:off x="0" y="1428736"/>
            <a:ext cx="9143999" cy="4714907"/>
          </a:xfrm>
          <a:prstGeom prst="rect">
            <a:avLst/>
          </a:prstGeom>
          <a:noFill/>
        </p:spPr>
      </p:pic>
    </p:spTree>
    <p:extLst>
      <p:ext uri="{BB962C8B-B14F-4D97-AF65-F5344CB8AC3E}">
        <p14:creationId xmlns:p14="http://schemas.microsoft.com/office/powerpoint/2010/main" val="3748370749"/>
      </p:ext>
    </p:extLst>
  </p:cSld>
  <p:clrMapOvr>
    <a:masterClrMapping/>
  </p:clrMapOvr>
  <p:transition spd="med">
    <p:fad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20194" name="Picture 2" descr="C:\Users\Se7en\Desktop\2017-10-08 16_19_58-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6"/>
          </a:xfrm>
          <a:prstGeom prst="rect">
            <a:avLst/>
          </a:prstGeom>
          <a:noFill/>
        </p:spPr>
      </p:pic>
    </p:spTree>
    <p:extLst>
      <p:ext uri="{BB962C8B-B14F-4D97-AF65-F5344CB8AC3E}">
        <p14:creationId xmlns:p14="http://schemas.microsoft.com/office/powerpoint/2010/main" val="354542681"/>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fa-IR" b="1" dirty="0">
                <a:cs typeface="B Nazanin" pitchFamily="2" charset="-78"/>
              </a:rPr>
              <a:t>ماشين های کشاورزی</a:t>
            </a:r>
          </a:p>
          <a:p>
            <a:pPr lvl="1"/>
            <a:r>
              <a:rPr lang="fa-IR" dirty="0">
                <a:solidFill>
                  <a:schemeClr val="accent6">
                    <a:lumMod val="60000"/>
                    <a:lumOff val="40000"/>
                  </a:schemeClr>
                </a:solidFill>
                <a:cs typeface="B Nazanin" pitchFamily="2" charset="-78"/>
              </a:rPr>
              <a:t>ماشين های متحرک</a:t>
            </a:r>
          </a:p>
          <a:p>
            <a:pPr lvl="2"/>
            <a:r>
              <a:rPr lang="fa-IR" dirty="0">
                <a:solidFill>
                  <a:schemeClr val="accent6">
                    <a:lumMod val="60000"/>
                    <a:lumOff val="40000"/>
                  </a:schemeClr>
                </a:solidFill>
                <a:cs typeface="B Nazanin" pitchFamily="2" charset="-78"/>
              </a:rPr>
              <a:t>که در مراحل توليد زراعی و باغی و در منابع طبيعی و دامپروری بکارميروند</a:t>
            </a:r>
          </a:p>
          <a:p>
            <a:pPr lvl="1"/>
            <a:r>
              <a:rPr lang="fa-IR" dirty="0">
                <a:cs typeface="B Nazanin" pitchFamily="2" charset="-78"/>
              </a:rPr>
              <a:t>ماشين های ثابت</a:t>
            </a:r>
          </a:p>
          <a:p>
            <a:pPr lvl="2"/>
            <a:r>
              <a:rPr lang="fa-IR" dirty="0">
                <a:cs typeface="B Nazanin" pitchFamily="2" charset="-78"/>
              </a:rPr>
              <a:t>عموما در عمليات پس از برداشت و نيز در واحدهای دامپروری کاربرد دارد</a:t>
            </a:r>
          </a:p>
          <a:p>
            <a:pPr lvl="2"/>
            <a:r>
              <a:rPr lang="fa-IR" dirty="0">
                <a:cs typeface="B Nazanin" pitchFamily="2" charset="-78"/>
              </a:rPr>
              <a:t>مانند:</a:t>
            </a:r>
          </a:p>
          <a:p>
            <a:pPr lvl="2">
              <a:buNone/>
            </a:pPr>
            <a:r>
              <a:rPr lang="fa-IR" dirty="0">
                <a:cs typeface="B Nazanin" pitchFamily="2" charset="-78"/>
              </a:rPr>
              <a:t>          دستگاه بوجاری، درجه بندی، سورتينگ، گريدينگ، انواع خشک کن، بالابر ، نقاله، خردکن و آسياب خوراک دام، توزيع خوراک دام، ماشين آلات سيلويی و .......</a:t>
            </a: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21218" name="Picture 2" descr="C:\Users\Se7en\Desktop\2017-10-08 16_20_40-Mashinhaye Keshavarzi(Yavari).pdf - Nitro Pro.jpg"/>
          <p:cNvPicPr>
            <a:picLocks noGrp="1" noChangeAspect="1" noChangeArrowheads="1"/>
          </p:cNvPicPr>
          <p:nvPr>
            <p:ph idx="1"/>
          </p:nvPr>
        </p:nvPicPr>
        <p:blipFill>
          <a:blip r:embed="rId2"/>
          <a:srcRect/>
          <a:stretch>
            <a:fillRect/>
          </a:stretch>
        </p:blipFill>
        <p:spPr bwMode="auto">
          <a:xfrm>
            <a:off x="0" y="1357298"/>
            <a:ext cx="9144000" cy="4857784"/>
          </a:xfrm>
          <a:prstGeom prst="rect">
            <a:avLst/>
          </a:prstGeom>
          <a:noFill/>
        </p:spPr>
      </p:pic>
    </p:spTree>
    <p:extLst>
      <p:ext uri="{BB962C8B-B14F-4D97-AF65-F5344CB8AC3E}">
        <p14:creationId xmlns:p14="http://schemas.microsoft.com/office/powerpoint/2010/main" val="1547546025"/>
      </p:ext>
    </p:extLst>
  </p:cSld>
  <p:clrMapOvr>
    <a:masterClrMapping/>
  </p:clrMapOvr>
  <p:transition spd="med">
    <p:fad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22242" name="Picture 2" descr="C:\Users\Se7en\Desktop\2017-10-08 16_23_31-Mashinhaye Keshavarzi(Yavari).pdf - Nitro Pro.jpg"/>
          <p:cNvPicPr>
            <a:picLocks noGrp="1" noChangeAspect="1" noChangeArrowheads="1"/>
          </p:cNvPicPr>
          <p:nvPr>
            <p:ph idx="1"/>
          </p:nvPr>
        </p:nvPicPr>
        <p:blipFill>
          <a:blip r:embed="rId2"/>
          <a:srcRect/>
          <a:stretch>
            <a:fillRect/>
          </a:stretch>
        </p:blipFill>
        <p:spPr bwMode="auto">
          <a:xfrm>
            <a:off x="0" y="1357298"/>
            <a:ext cx="9144000" cy="5000659"/>
          </a:xfrm>
          <a:prstGeom prst="rect">
            <a:avLst/>
          </a:prstGeom>
          <a:noFill/>
        </p:spPr>
      </p:pic>
    </p:spTree>
    <p:extLst>
      <p:ext uri="{BB962C8B-B14F-4D97-AF65-F5344CB8AC3E}">
        <p14:creationId xmlns:p14="http://schemas.microsoft.com/office/powerpoint/2010/main" val="2138327717"/>
      </p:ext>
    </p:extLst>
  </p:cSld>
  <p:clrMapOvr>
    <a:masterClrMapping/>
  </p:clrMapOvr>
  <p:transition spd="med">
    <p:fad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23266" name="Picture 2" descr="C:\Users\Se7en\Desktop\2017-10-08 16_27_53-Mashinhaye Keshavarzi(Yavari).pdf - Nitro Pro.jpg"/>
          <p:cNvPicPr>
            <a:picLocks noGrp="1" noChangeAspect="1" noChangeArrowheads="1"/>
          </p:cNvPicPr>
          <p:nvPr>
            <p:ph idx="1"/>
          </p:nvPr>
        </p:nvPicPr>
        <p:blipFill>
          <a:blip r:embed="rId2"/>
          <a:srcRect/>
          <a:stretch>
            <a:fillRect/>
          </a:stretch>
        </p:blipFill>
        <p:spPr bwMode="auto">
          <a:xfrm>
            <a:off x="0" y="1357298"/>
            <a:ext cx="9144000" cy="4929222"/>
          </a:xfrm>
          <a:prstGeom prst="rect">
            <a:avLst/>
          </a:prstGeom>
          <a:noFill/>
        </p:spPr>
      </p:pic>
    </p:spTree>
    <p:extLst>
      <p:ext uri="{BB962C8B-B14F-4D97-AF65-F5344CB8AC3E}">
        <p14:creationId xmlns:p14="http://schemas.microsoft.com/office/powerpoint/2010/main" val="2389881639"/>
      </p:ext>
    </p:extLst>
  </p:cSld>
  <p:clrMapOvr>
    <a:masterClrMapping/>
  </p:clrMapOvr>
  <p:transition spd="med">
    <p:fad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24290" name="Picture 2" descr="C:\Users\Se7en\Desktop\2017-10-08 16_28_39-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6"/>
          </a:xfrm>
          <a:prstGeom prst="rect">
            <a:avLst/>
          </a:prstGeom>
          <a:noFill/>
        </p:spPr>
      </p:pic>
    </p:spTree>
    <p:extLst>
      <p:ext uri="{BB962C8B-B14F-4D97-AF65-F5344CB8AC3E}">
        <p14:creationId xmlns:p14="http://schemas.microsoft.com/office/powerpoint/2010/main" val="3263973367"/>
      </p:ext>
    </p:extLst>
  </p:cSld>
  <p:clrMapOvr>
    <a:masterClrMapping/>
  </p:clrMapOvr>
  <p:transition spd="med">
    <p:fad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25314" name="Picture 2" descr="C:\Users\Se7en\Desktop\2017-10-08 16_29_11-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14908"/>
          </a:xfrm>
          <a:prstGeom prst="rect">
            <a:avLst/>
          </a:prstGeom>
          <a:noFill/>
        </p:spPr>
      </p:pic>
    </p:spTree>
    <p:extLst>
      <p:ext uri="{BB962C8B-B14F-4D97-AF65-F5344CB8AC3E}">
        <p14:creationId xmlns:p14="http://schemas.microsoft.com/office/powerpoint/2010/main" val="4185244459"/>
      </p:ext>
    </p:extLst>
  </p:cSld>
  <p:clrMapOvr>
    <a:masterClrMapping/>
  </p:clrMapOvr>
  <p:transition spd="med">
    <p:fade/>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26340" name="Picture 4" descr="C:\Users\Se7en\Desktop\2017-10-08 16_29_56-Mashinhaye Keshavarzi(Yavari).pdf - Nitro Pro.jpg"/>
          <p:cNvPicPr>
            <a:picLocks noGrp="1" noChangeAspect="1" noChangeArrowheads="1"/>
          </p:cNvPicPr>
          <p:nvPr>
            <p:ph idx="1"/>
          </p:nvPr>
        </p:nvPicPr>
        <p:blipFill>
          <a:blip r:embed="rId2"/>
          <a:srcRect/>
          <a:stretch>
            <a:fillRect/>
          </a:stretch>
        </p:blipFill>
        <p:spPr bwMode="auto">
          <a:xfrm>
            <a:off x="0" y="1357298"/>
            <a:ext cx="9144001" cy="4857784"/>
          </a:xfrm>
          <a:prstGeom prst="rect">
            <a:avLst/>
          </a:prstGeom>
          <a:noFill/>
        </p:spPr>
      </p:pic>
    </p:spTree>
    <p:extLst>
      <p:ext uri="{BB962C8B-B14F-4D97-AF65-F5344CB8AC3E}">
        <p14:creationId xmlns:p14="http://schemas.microsoft.com/office/powerpoint/2010/main" val="754110462"/>
      </p:ext>
    </p:extLst>
  </p:cSld>
  <p:clrMapOvr>
    <a:masterClrMapping/>
  </p:clrMapOvr>
  <p:transition spd="med">
    <p:fad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27362" name="Picture 2" descr="C:\Users\Se7en\Desktop\2017-10-08 16_30_30-Mashinhaye Keshavarzi(Yavari).pdf - Nitro Pro.jpg"/>
          <p:cNvPicPr>
            <a:picLocks noGrp="1" noChangeAspect="1" noChangeArrowheads="1"/>
          </p:cNvPicPr>
          <p:nvPr>
            <p:ph idx="1"/>
          </p:nvPr>
        </p:nvPicPr>
        <p:blipFill>
          <a:blip r:embed="rId2"/>
          <a:srcRect/>
          <a:stretch>
            <a:fillRect/>
          </a:stretch>
        </p:blipFill>
        <p:spPr bwMode="auto">
          <a:xfrm>
            <a:off x="1" y="1428736"/>
            <a:ext cx="9144000" cy="4857784"/>
          </a:xfrm>
          <a:prstGeom prst="rect">
            <a:avLst/>
          </a:prstGeom>
          <a:noFill/>
        </p:spPr>
      </p:pic>
    </p:spTree>
    <p:extLst>
      <p:ext uri="{BB962C8B-B14F-4D97-AF65-F5344CB8AC3E}">
        <p14:creationId xmlns:p14="http://schemas.microsoft.com/office/powerpoint/2010/main" val="2424866204"/>
      </p:ext>
    </p:extLst>
  </p:cSld>
  <p:clrMapOvr>
    <a:masterClrMapping/>
  </p:clrMapOvr>
  <p:transition spd="med">
    <p:fade/>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28386" name="Picture 2" descr="C:\Users\Se7en\Desktop\2017-10-08 16_38_22-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857784"/>
          </a:xfrm>
          <a:prstGeom prst="rect">
            <a:avLst/>
          </a:prstGeom>
          <a:noFill/>
        </p:spPr>
      </p:pic>
    </p:spTree>
    <p:extLst>
      <p:ext uri="{BB962C8B-B14F-4D97-AF65-F5344CB8AC3E}">
        <p14:creationId xmlns:p14="http://schemas.microsoft.com/office/powerpoint/2010/main" val="3452340813"/>
      </p:ext>
    </p:extLst>
  </p:cSld>
  <p:clrMapOvr>
    <a:masterClrMapping/>
  </p:clrMapOvr>
  <p:transition spd="med">
    <p:fade/>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29410" name="Picture 2" descr="C:\Users\Se7en\Desktop\2017-10-08 16_39_03-Mashinhaye Keshavarzi(Yavari).pdf - Nitro Pro.jpg"/>
          <p:cNvPicPr>
            <a:picLocks noGrp="1" noChangeAspect="1" noChangeArrowheads="1"/>
          </p:cNvPicPr>
          <p:nvPr>
            <p:ph idx="1"/>
          </p:nvPr>
        </p:nvPicPr>
        <p:blipFill>
          <a:blip r:embed="rId2"/>
          <a:srcRect/>
          <a:stretch>
            <a:fillRect/>
          </a:stretch>
        </p:blipFill>
        <p:spPr bwMode="auto">
          <a:xfrm>
            <a:off x="0" y="1428736"/>
            <a:ext cx="9143999" cy="4786346"/>
          </a:xfrm>
          <a:prstGeom prst="rect">
            <a:avLst/>
          </a:prstGeom>
          <a:noFill/>
        </p:spPr>
      </p:pic>
    </p:spTree>
    <p:extLst>
      <p:ext uri="{BB962C8B-B14F-4D97-AF65-F5344CB8AC3E}">
        <p14:creationId xmlns:p14="http://schemas.microsoft.com/office/powerpoint/2010/main" val="464631668"/>
      </p:ext>
    </p:extLst>
  </p:cSld>
  <p:clrMapOvr>
    <a:masterClrMapping/>
  </p:clrMapOvr>
  <p:transition spd="med">
    <p:fade/>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30434" name="Picture 2" descr="C:\Users\Se7en\Desktop\2017-10-08 16_39_34-Mashinhaye Keshavarzi(Yavari).pdf - Nitro Pro.jpg"/>
          <p:cNvPicPr>
            <a:picLocks noGrp="1" noChangeAspect="1" noChangeArrowheads="1"/>
          </p:cNvPicPr>
          <p:nvPr>
            <p:ph idx="1"/>
          </p:nvPr>
        </p:nvPicPr>
        <p:blipFill>
          <a:blip r:embed="rId2"/>
          <a:srcRect/>
          <a:stretch>
            <a:fillRect/>
          </a:stretch>
        </p:blipFill>
        <p:spPr bwMode="auto">
          <a:xfrm>
            <a:off x="1" y="1428737"/>
            <a:ext cx="9144000" cy="4857784"/>
          </a:xfrm>
          <a:prstGeom prst="rect">
            <a:avLst/>
          </a:prstGeom>
          <a:noFill/>
        </p:spPr>
      </p:pic>
    </p:spTree>
    <p:extLst>
      <p:ext uri="{BB962C8B-B14F-4D97-AF65-F5344CB8AC3E}">
        <p14:creationId xmlns:p14="http://schemas.microsoft.com/office/powerpoint/2010/main" val="677943567"/>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fa-IR" dirty="0">
                <a:cs typeface="B Nazanin" pitchFamily="2" charset="-78"/>
              </a:rPr>
              <a:t>اهميت ماشين در کشاورزی</a:t>
            </a:r>
          </a:p>
          <a:p>
            <a:pPr lvl="1"/>
            <a:r>
              <a:rPr lang="fa-IR" dirty="0">
                <a:solidFill>
                  <a:schemeClr val="accent6"/>
                </a:solidFill>
                <a:cs typeface="B Nazanin" pitchFamily="2" charset="-78"/>
              </a:rPr>
              <a:t>بواسطه امکان استفاده از توان بالا</a:t>
            </a:r>
          </a:p>
          <a:p>
            <a:pPr lvl="1"/>
            <a:r>
              <a:rPr lang="fa-IR" dirty="0">
                <a:solidFill>
                  <a:schemeClr val="accent6"/>
                </a:solidFill>
                <a:cs typeface="B Nazanin" pitchFamily="2" charset="-78"/>
              </a:rPr>
              <a:t>تسهيل و تسريع امور کشاورزی از طريق توسعه ماشينهای کشاورزی</a:t>
            </a:r>
          </a:p>
          <a:p>
            <a:pPr lvl="1"/>
            <a:endParaRPr lang="fa-IR" dirty="0">
              <a:cs typeface="B Nazanin" pitchFamily="2" charset="-78"/>
            </a:endParaRPr>
          </a:p>
          <a:p>
            <a:pPr lvl="1"/>
            <a:r>
              <a:rPr lang="fa-IR" dirty="0">
                <a:cs typeface="B Nazanin" pitchFamily="2" charset="-78"/>
              </a:rPr>
              <a:t>انتقال کشاورزی از حالت سنتی به حالت پيشرفته امروزی:</a:t>
            </a:r>
          </a:p>
          <a:p>
            <a:pPr lvl="3"/>
            <a:r>
              <a:rPr lang="fa-IR" dirty="0">
                <a:cs typeface="B Nazanin" pitchFamily="2" charset="-78"/>
              </a:rPr>
              <a:t> توسعه موتورهای احتراقی (تراکتورهای کشاورزی)</a:t>
            </a:r>
          </a:p>
          <a:p>
            <a:pPr lvl="3"/>
            <a:r>
              <a:rPr lang="fa-IR" dirty="0">
                <a:solidFill>
                  <a:srgbClr val="C00000"/>
                </a:solidFill>
                <a:cs typeface="B Nazanin" pitchFamily="2" charset="-78"/>
              </a:rPr>
              <a:t>پيشرفت های يک صد ساله اخير</a:t>
            </a:r>
          </a:p>
          <a:p>
            <a:pPr>
              <a:buNone/>
            </a:pPr>
            <a:r>
              <a:rPr lang="fa-IR" sz="2000" dirty="0">
                <a:solidFill>
                  <a:srgbClr val="C00000"/>
                </a:solidFill>
                <a:cs typeface="B Nazanin" pitchFamily="2" charset="-78"/>
              </a:rPr>
              <a:t>گاوآهن برگردان دار / تراکتور رديفی / چرخ های لاستيکی / سيستم هيدروليک / محور توان دهی / استاندارد شدن اتصالات / کمباين ها / راحتی راننده در کابين / ايمنی تراکتور/ کشاورزی دقيق</a:t>
            </a:r>
          </a:p>
          <a:p>
            <a:pPr lvl="1"/>
            <a:endParaRPr lang="fa-IR" dirty="0">
              <a:cs typeface="B Nazanin" pitchFamily="2" charset="-78"/>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31458" name="Picture 2" descr="C:\Users\Se7en\Desktop\2017-10-08 16_40_03-Mashinhaye Keshavarzi(Yavari).pdf - Nitro Pro.jpg"/>
          <p:cNvPicPr>
            <a:picLocks noGrp="1" noChangeAspect="1" noChangeArrowheads="1"/>
          </p:cNvPicPr>
          <p:nvPr>
            <p:ph idx="1"/>
          </p:nvPr>
        </p:nvPicPr>
        <p:blipFill>
          <a:blip r:embed="rId2"/>
          <a:srcRect/>
          <a:stretch>
            <a:fillRect/>
          </a:stretch>
        </p:blipFill>
        <p:spPr bwMode="auto">
          <a:xfrm>
            <a:off x="0" y="1428736"/>
            <a:ext cx="9143999" cy="4786346"/>
          </a:xfrm>
          <a:prstGeom prst="rect">
            <a:avLst/>
          </a:prstGeom>
          <a:noFill/>
        </p:spPr>
      </p:pic>
    </p:spTree>
    <p:extLst>
      <p:ext uri="{BB962C8B-B14F-4D97-AF65-F5344CB8AC3E}">
        <p14:creationId xmlns:p14="http://schemas.microsoft.com/office/powerpoint/2010/main" val="3585230604"/>
      </p:ext>
    </p:extLst>
  </p:cSld>
  <p:clrMapOvr>
    <a:masterClrMapping/>
  </p:clrMapOvr>
  <p:transition spd="med">
    <p:fade/>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32482" name="Picture 2" descr="C:\Users\Se7en\Desktop\2017-10-08 16_40_25-Mashinhaye Keshavarzi(Yavari).pdf - Nitro Pro.jpg"/>
          <p:cNvPicPr>
            <a:picLocks noGrp="1" noChangeAspect="1" noChangeArrowheads="1"/>
          </p:cNvPicPr>
          <p:nvPr>
            <p:ph idx="1"/>
          </p:nvPr>
        </p:nvPicPr>
        <p:blipFill>
          <a:blip r:embed="rId2"/>
          <a:srcRect/>
          <a:stretch>
            <a:fillRect/>
          </a:stretch>
        </p:blipFill>
        <p:spPr bwMode="auto">
          <a:xfrm>
            <a:off x="0" y="1357298"/>
            <a:ext cx="9144000" cy="4857783"/>
          </a:xfrm>
          <a:prstGeom prst="rect">
            <a:avLst/>
          </a:prstGeom>
          <a:noFill/>
        </p:spPr>
      </p:pic>
    </p:spTree>
    <p:extLst>
      <p:ext uri="{BB962C8B-B14F-4D97-AF65-F5344CB8AC3E}">
        <p14:creationId xmlns:p14="http://schemas.microsoft.com/office/powerpoint/2010/main" val="1043858235"/>
      </p:ext>
    </p:extLst>
  </p:cSld>
  <p:clrMapOvr>
    <a:masterClrMapping/>
  </p:clrMapOvr>
  <p:transition spd="med">
    <p:fade/>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33506" name="Picture 2" descr="C:\Users\Se7en\Desktop\2017-10-08 16_40_48-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857784"/>
          </a:xfrm>
          <a:prstGeom prst="rect">
            <a:avLst/>
          </a:prstGeom>
          <a:noFill/>
        </p:spPr>
      </p:pic>
    </p:spTree>
    <p:extLst>
      <p:ext uri="{BB962C8B-B14F-4D97-AF65-F5344CB8AC3E}">
        <p14:creationId xmlns:p14="http://schemas.microsoft.com/office/powerpoint/2010/main" val="1513769388"/>
      </p:ext>
    </p:extLst>
  </p:cSld>
  <p:clrMapOvr>
    <a:masterClrMapping/>
  </p:clrMapOvr>
  <p:transition spd="med">
    <p:fade/>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34530" name="Picture 2" descr="C:\Users\Se7en\Desktop\2017-10-08 16_41_12-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857784"/>
          </a:xfrm>
          <a:prstGeom prst="rect">
            <a:avLst/>
          </a:prstGeom>
          <a:noFill/>
        </p:spPr>
      </p:pic>
    </p:spTree>
    <p:extLst>
      <p:ext uri="{BB962C8B-B14F-4D97-AF65-F5344CB8AC3E}">
        <p14:creationId xmlns:p14="http://schemas.microsoft.com/office/powerpoint/2010/main" val="703810931"/>
      </p:ext>
    </p:extLst>
  </p:cSld>
  <p:clrMapOvr>
    <a:masterClrMapping/>
  </p:clrMapOvr>
  <p:transition spd="med">
    <p:fade/>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35554" name="Picture 2" descr="C:\Users\Se7en\Desktop\2017-10-08 16_50_52-Mashinhaye Keshavarzi(Yavari).pdf - Nitro Pro.jpg"/>
          <p:cNvPicPr>
            <a:picLocks noGrp="1" noChangeAspect="1" noChangeArrowheads="1"/>
          </p:cNvPicPr>
          <p:nvPr>
            <p:ph idx="1"/>
          </p:nvPr>
        </p:nvPicPr>
        <p:blipFill>
          <a:blip r:embed="rId2"/>
          <a:srcRect/>
          <a:stretch>
            <a:fillRect/>
          </a:stretch>
        </p:blipFill>
        <p:spPr bwMode="auto">
          <a:xfrm>
            <a:off x="0" y="1357298"/>
            <a:ext cx="9144000" cy="4857784"/>
          </a:xfrm>
          <a:prstGeom prst="rect">
            <a:avLst/>
          </a:prstGeom>
          <a:noFill/>
        </p:spPr>
      </p:pic>
    </p:spTree>
    <p:extLst>
      <p:ext uri="{BB962C8B-B14F-4D97-AF65-F5344CB8AC3E}">
        <p14:creationId xmlns:p14="http://schemas.microsoft.com/office/powerpoint/2010/main" val="346500120"/>
      </p:ext>
    </p:extLst>
  </p:cSld>
  <p:clrMapOvr>
    <a:masterClrMapping/>
  </p:clrMapOvr>
  <p:transition spd="med">
    <p:fade/>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37602" name="Picture 2" descr="C:\Users\Se7en\Desktop\2017-10-08 16_55_20-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6"/>
          </a:xfrm>
          <a:prstGeom prst="rect">
            <a:avLst/>
          </a:prstGeom>
          <a:noFill/>
        </p:spPr>
      </p:pic>
    </p:spTree>
    <p:extLst>
      <p:ext uri="{BB962C8B-B14F-4D97-AF65-F5344CB8AC3E}">
        <p14:creationId xmlns:p14="http://schemas.microsoft.com/office/powerpoint/2010/main" val="4078716060"/>
      </p:ext>
    </p:extLst>
  </p:cSld>
  <p:clrMapOvr>
    <a:masterClrMapping/>
  </p:clrMapOvr>
  <p:transition spd="med">
    <p:fade/>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38626" name="Picture 2" descr="C:\Users\Se7en\Desktop\2017-10-08 16_57_44-Mashinhaye Keshavarzi(Yavari).pdf - Nitro Pro.jpg"/>
          <p:cNvPicPr>
            <a:picLocks noGrp="1" noChangeAspect="1" noChangeArrowheads="1"/>
          </p:cNvPicPr>
          <p:nvPr>
            <p:ph idx="1"/>
          </p:nvPr>
        </p:nvPicPr>
        <p:blipFill>
          <a:blip r:embed="rId2"/>
          <a:srcRect/>
          <a:stretch>
            <a:fillRect/>
          </a:stretch>
        </p:blipFill>
        <p:spPr bwMode="auto">
          <a:xfrm>
            <a:off x="0" y="1357298"/>
            <a:ext cx="9144000" cy="4857784"/>
          </a:xfrm>
          <a:prstGeom prst="rect">
            <a:avLst/>
          </a:prstGeom>
          <a:noFill/>
        </p:spPr>
      </p:pic>
    </p:spTree>
    <p:extLst>
      <p:ext uri="{BB962C8B-B14F-4D97-AF65-F5344CB8AC3E}">
        <p14:creationId xmlns:p14="http://schemas.microsoft.com/office/powerpoint/2010/main" val="2485988056"/>
      </p:ext>
    </p:extLst>
  </p:cSld>
  <p:clrMapOvr>
    <a:masterClrMapping/>
  </p:clrMapOvr>
  <p:transition spd="med">
    <p:fade/>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39650" name="Picture 2" descr="C:\Users\Se7en\Desktop\2017-10-08 17_01_37-Mashinhaye Keshavarzi(Yavari).pdf - Nitro Pro.jpg"/>
          <p:cNvPicPr>
            <a:picLocks noGrp="1" noChangeAspect="1" noChangeArrowheads="1"/>
          </p:cNvPicPr>
          <p:nvPr>
            <p:ph idx="1"/>
          </p:nvPr>
        </p:nvPicPr>
        <p:blipFill>
          <a:blip r:embed="rId2"/>
          <a:srcRect/>
          <a:stretch>
            <a:fillRect/>
          </a:stretch>
        </p:blipFill>
        <p:spPr bwMode="auto">
          <a:xfrm>
            <a:off x="0" y="1428736"/>
            <a:ext cx="9143999" cy="4714908"/>
          </a:xfrm>
          <a:prstGeom prst="rect">
            <a:avLst/>
          </a:prstGeom>
          <a:noFill/>
        </p:spPr>
      </p:pic>
    </p:spTree>
    <p:extLst>
      <p:ext uri="{BB962C8B-B14F-4D97-AF65-F5344CB8AC3E}">
        <p14:creationId xmlns:p14="http://schemas.microsoft.com/office/powerpoint/2010/main" val="1326550132"/>
      </p:ext>
    </p:extLst>
  </p:cSld>
  <p:clrMapOvr>
    <a:masterClrMapping/>
  </p:clrMapOvr>
  <p:transition spd="med">
    <p:fade/>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40674" name="Picture 2" descr="C:\Users\Se7en\Desktop\2017-10-08 17_02_58-Mashinhaye Keshavarzi(Yavari).pdf - Nitro Pro.jpg"/>
          <p:cNvPicPr>
            <a:picLocks noGrp="1" noChangeAspect="1" noChangeArrowheads="1"/>
          </p:cNvPicPr>
          <p:nvPr>
            <p:ph idx="1"/>
          </p:nvPr>
        </p:nvPicPr>
        <p:blipFill>
          <a:blip r:embed="rId2"/>
          <a:srcRect/>
          <a:stretch>
            <a:fillRect/>
          </a:stretch>
        </p:blipFill>
        <p:spPr bwMode="auto">
          <a:xfrm>
            <a:off x="0" y="1428736"/>
            <a:ext cx="9358282" cy="4857783"/>
          </a:xfrm>
          <a:prstGeom prst="rect">
            <a:avLst/>
          </a:prstGeom>
          <a:noFill/>
        </p:spPr>
      </p:pic>
    </p:spTree>
    <p:extLst>
      <p:ext uri="{BB962C8B-B14F-4D97-AF65-F5344CB8AC3E}">
        <p14:creationId xmlns:p14="http://schemas.microsoft.com/office/powerpoint/2010/main" val="3937303906"/>
      </p:ext>
    </p:extLst>
  </p:cSld>
  <p:clrMapOvr>
    <a:masterClrMapping/>
  </p:clrMapOvr>
  <p:transition spd="med">
    <p:fade/>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41699" name="Picture 3" descr="C:\Users\Se7en\Desktop\2017-10-08 17_05_10-Mashinhaye Keshavarzi(Yavari).pdf - Nitro Pro.jpg"/>
          <p:cNvPicPr>
            <a:picLocks noGrp="1" noChangeAspect="1" noChangeArrowheads="1"/>
          </p:cNvPicPr>
          <p:nvPr>
            <p:ph idx="1"/>
          </p:nvPr>
        </p:nvPicPr>
        <p:blipFill>
          <a:blip r:embed="rId2"/>
          <a:srcRect/>
          <a:stretch>
            <a:fillRect/>
          </a:stretch>
        </p:blipFill>
        <p:spPr bwMode="auto">
          <a:xfrm>
            <a:off x="0" y="1500174"/>
            <a:ext cx="9144000" cy="4786346"/>
          </a:xfrm>
          <a:prstGeom prst="rect">
            <a:avLst/>
          </a:prstGeom>
          <a:noFill/>
        </p:spPr>
      </p:pic>
    </p:spTree>
    <p:extLst>
      <p:ext uri="{BB962C8B-B14F-4D97-AF65-F5344CB8AC3E}">
        <p14:creationId xmlns:p14="http://schemas.microsoft.com/office/powerpoint/2010/main" val="2772751175"/>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fa-IR" dirty="0">
                <a:cs typeface="B Nazanin" pitchFamily="2" charset="-78"/>
              </a:rPr>
              <a:t>مزايای ماشين:</a:t>
            </a:r>
          </a:p>
          <a:p>
            <a:pPr lvl="2"/>
            <a:r>
              <a:rPr lang="fa-IR" dirty="0">
                <a:cs typeface="B Nazanin" pitchFamily="2" charset="-78"/>
              </a:rPr>
              <a:t>کاهش سختی کار</a:t>
            </a:r>
          </a:p>
          <a:p>
            <a:pPr lvl="2"/>
            <a:r>
              <a:rPr lang="fa-IR" dirty="0">
                <a:cs typeface="B Nazanin" pitchFamily="2" charset="-78"/>
              </a:rPr>
              <a:t>کاهش نيروی انسانی</a:t>
            </a:r>
          </a:p>
          <a:p>
            <a:pPr lvl="2"/>
            <a:r>
              <a:rPr lang="fa-IR" dirty="0">
                <a:cs typeface="B Nazanin" pitchFamily="2" charset="-78"/>
              </a:rPr>
              <a:t>کاهش زمان انجام عمليات</a:t>
            </a:r>
          </a:p>
          <a:p>
            <a:pPr lvl="2"/>
            <a:r>
              <a:rPr lang="fa-IR" dirty="0">
                <a:cs typeface="B Nazanin" pitchFamily="2" charset="-78"/>
              </a:rPr>
              <a:t>افزايش توليد با افزايش سطح زير کشت</a:t>
            </a:r>
          </a:p>
          <a:p>
            <a:pPr lvl="2"/>
            <a:r>
              <a:rPr lang="fa-IR" dirty="0">
                <a:cs typeface="B Nazanin" pitchFamily="2" charset="-78"/>
              </a:rPr>
              <a:t>امکان انجام برخی عمليات خاص (سم پاشی، مه پاشی و کشاورزی دقيق)</a:t>
            </a:r>
          </a:p>
          <a:p>
            <a:r>
              <a:rPr lang="fa-IR" dirty="0">
                <a:cs typeface="B Nazanin" pitchFamily="2" charset="-78"/>
              </a:rPr>
              <a:t>تاثير توسعه مکانيزاسيون</a:t>
            </a: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42722" name="Picture 2" descr="C:\Users\Se7en\Desktop\2017-10-08 17_06_31-Mashinhaye Keshavarzi(Yavari).pdf - Nitro Pro.jpg"/>
          <p:cNvPicPr>
            <a:picLocks noGrp="1" noChangeAspect="1" noChangeArrowheads="1"/>
          </p:cNvPicPr>
          <p:nvPr>
            <p:ph idx="1"/>
          </p:nvPr>
        </p:nvPicPr>
        <p:blipFill>
          <a:blip r:embed="rId2"/>
          <a:srcRect/>
          <a:stretch>
            <a:fillRect/>
          </a:stretch>
        </p:blipFill>
        <p:spPr bwMode="auto">
          <a:xfrm>
            <a:off x="0" y="1428736"/>
            <a:ext cx="9143999" cy="4786346"/>
          </a:xfrm>
          <a:prstGeom prst="rect">
            <a:avLst/>
          </a:prstGeom>
          <a:noFill/>
        </p:spPr>
      </p:pic>
    </p:spTree>
    <p:extLst>
      <p:ext uri="{BB962C8B-B14F-4D97-AF65-F5344CB8AC3E}">
        <p14:creationId xmlns:p14="http://schemas.microsoft.com/office/powerpoint/2010/main" val="4098510941"/>
      </p:ext>
    </p:extLst>
  </p:cSld>
  <p:clrMapOvr>
    <a:masterClrMapping/>
  </p:clrMapOvr>
  <p:transition spd="med">
    <p:fade/>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43746" name="Picture 2" descr="C:\Users\Se7en\Desktop\2017-10-08 17_09_04-Mashinhaye Keshavarzi(Yavari).pdf - Nitro Pro.jpg"/>
          <p:cNvPicPr>
            <a:picLocks noGrp="1" noChangeAspect="1" noChangeArrowheads="1"/>
          </p:cNvPicPr>
          <p:nvPr>
            <p:ph idx="1"/>
          </p:nvPr>
        </p:nvPicPr>
        <p:blipFill>
          <a:blip r:embed="rId2"/>
          <a:srcRect/>
          <a:stretch>
            <a:fillRect/>
          </a:stretch>
        </p:blipFill>
        <p:spPr bwMode="auto">
          <a:xfrm>
            <a:off x="0" y="1357298"/>
            <a:ext cx="9143999" cy="4857784"/>
          </a:xfrm>
          <a:prstGeom prst="rect">
            <a:avLst/>
          </a:prstGeom>
          <a:noFill/>
        </p:spPr>
      </p:pic>
    </p:spTree>
    <p:extLst>
      <p:ext uri="{BB962C8B-B14F-4D97-AF65-F5344CB8AC3E}">
        <p14:creationId xmlns:p14="http://schemas.microsoft.com/office/powerpoint/2010/main" val="1288612255"/>
      </p:ext>
    </p:extLst>
  </p:cSld>
  <p:clrMapOvr>
    <a:masterClrMapping/>
  </p:clrMapOvr>
  <p:transition spd="med">
    <p:fade/>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44770" name="Picture 2" descr="C:\Users\Se7en\Desktop\2017-10-08 17_10_35-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857784"/>
          </a:xfrm>
          <a:prstGeom prst="rect">
            <a:avLst/>
          </a:prstGeom>
          <a:noFill/>
        </p:spPr>
      </p:pic>
    </p:spTree>
    <p:extLst>
      <p:ext uri="{BB962C8B-B14F-4D97-AF65-F5344CB8AC3E}">
        <p14:creationId xmlns:p14="http://schemas.microsoft.com/office/powerpoint/2010/main" val="2171180417"/>
      </p:ext>
    </p:extLst>
  </p:cSld>
  <p:clrMapOvr>
    <a:masterClrMapping/>
  </p:clrMapOvr>
  <p:transition spd="med">
    <p:fade/>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45794" name="Picture 2" descr="C:\Users\Se7en\Desktop\2017-10-08 17_11_57-Mashinhaye Keshavarzi(Yavari).pdf - Nitro Pro.jpg"/>
          <p:cNvPicPr>
            <a:picLocks noGrp="1" noChangeAspect="1" noChangeArrowheads="1"/>
          </p:cNvPicPr>
          <p:nvPr>
            <p:ph idx="1"/>
          </p:nvPr>
        </p:nvPicPr>
        <p:blipFill>
          <a:blip r:embed="rId2"/>
          <a:srcRect/>
          <a:stretch>
            <a:fillRect/>
          </a:stretch>
        </p:blipFill>
        <p:spPr bwMode="auto">
          <a:xfrm>
            <a:off x="0" y="1357298"/>
            <a:ext cx="9144000" cy="4929222"/>
          </a:xfrm>
          <a:prstGeom prst="rect">
            <a:avLst/>
          </a:prstGeom>
          <a:noFill/>
        </p:spPr>
      </p:pic>
    </p:spTree>
    <p:extLst>
      <p:ext uri="{BB962C8B-B14F-4D97-AF65-F5344CB8AC3E}">
        <p14:creationId xmlns:p14="http://schemas.microsoft.com/office/powerpoint/2010/main" val="2177628974"/>
      </p:ext>
    </p:extLst>
  </p:cSld>
  <p:clrMapOvr>
    <a:masterClrMapping/>
  </p:clrMapOvr>
  <p:transition spd="med">
    <p:fade/>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46818" name="Picture 2" descr="C:\Users\Se7en\Desktop\2017-10-08 18_10_36-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6"/>
          </a:xfrm>
          <a:prstGeom prst="rect">
            <a:avLst/>
          </a:prstGeom>
          <a:noFill/>
        </p:spPr>
      </p:pic>
    </p:spTree>
    <p:extLst>
      <p:ext uri="{BB962C8B-B14F-4D97-AF65-F5344CB8AC3E}">
        <p14:creationId xmlns:p14="http://schemas.microsoft.com/office/powerpoint/2010/main" val="985727564"/>
      </p:ext>
    </p:extLst>
  </p:cSld>
  <p:clrMapOvr>
    <a:masterClrMapping/>
  </p:clrMapOvr>
  <p:transition spd="med">
    <p:fade/>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47842" name="Picture 2" descr="C:\Users\Se7en\Desktop\2017-10-08 18_12_40-Mashinhaye Keshavarzi(Yavari).pdf - Nitro Pro.jpg"/>
          <p:cNvPicPr>
            <a:picLocks noGrp="1" noChangeAspect="1" noChangeArrowheads="1"/>
          </p:cNvPicPr>
          <p:nvPr>
            <p:ph idx="1"/>
          </p:nvPr>
        </p:nvPicPr>
        <p:blipFill>
          <a:blip r:embed="rId2"/>
          <a:srcRect/>
          <a:stretch>
            <a:fillRect/>
          </a:stretch>
        </p:blipFill>
        <p:spPr bwMode="auto">
          <a:xfrm>
            <a:off x="0" y="1357298"/>
            <a:ext cx="9144000" cy="4929222"/>
          </a:xfrm>
          <a:prstGeom prst="rect">
            <a:avLst/>
          </a:prstGeom>
          <a:noFill/>
        </p:spPr>
      </p:pic>
    </p:spTree>
    <p:extLst>
      <p:ext uri="{BB962C8B-B14F-4D97-AF65-F5344CB8AC3E}">
        <p14:creationId xmlns:p14="http://schemas.microsoft.com/office/powerpoint/2010/main" val="3018479878"/>
      </p:ext>
    </p:extLst>
  </p:cSld>
  <p:clrMapOvr>
    <a:masterClrMapping/>
  </p:clrMapOvr>
  <p:transition spd="med">
    <p:fade/>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48866" name="Picture 2" descr="C:\Users\Se7en\Desktop\2017-10-08 18_29_36-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857783"/>
          </a:xfrm>
          <a:prstGeom prst="rect">
            <a:avLst/>
          </a:prstGeom>
          <a:noFill/>
        </p:spPr>
      </p:pic>
    </p:spTree>
    <p:extLst>
      <p:ext uri="{BB962C8B-B14F-4D97-AF65-F5344CB8AC3E}">
        <p14:creationId xmlns:p14="http://schemas.microsoft.com/office/powerpoint/2010/main" val="3065939920"/>
      </p:ext>
    </p:extLst>
  </p:cSld>
  <p:clrMapOvr>
    <a:masterClrMapping/>
  </p:clrMapOvr>
  <p:transition spd="med">
    <p:fade/>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49890" name="Picture 2" descr="C:\Users\Se7en\Desktop\2017-10-08 18_31_10-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6"/>
          </a:xfrm>
          <a:prstGeom prst="rect">
            <a:avLst/>
          </a:prstGeom>
          <a:noFill/>
        </p:spPr>
      </p:pic>
    </p:spTree>
    <p:extLst>
      <p:ext uri="{BB962C8B-B14F-4D97-AF65-F5344CB8AC3E}">
        <p14:creationId xmlns:p14="http://schemas.microsoft.com/office/powerpoint/2010/main" val="2163502199"/>
      </p:ext>
    </p:extLst>
  </p:cSld>
  <p:clrMapOvr>
    <a:masterClrMapping/>
  </p:clrMapOvr>
  <p:transition spd="med">
    <p:fade/>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50914" name="Picture 2" descr="C:\Users\Se7en\Desktop\2017-10-08 18_33_48-Mashinhaye Keshavarzi(Yavari).pdf - Nitro Pro.jpg"/>
          <p:cNvPicPr>
            <a:picLocks noGrp="1" noChangeAspect="1" noChangeArrowheads="1"/>
          </p:cNvPicPr>
          <p:nvPr>
            <p:ph idx="1"/>
          </p:nvPr>
        </p:nvPicPr>
        <p:blipFill>
          <a:blip r:embed="rId2"/>
          <a:srcRect/>
          <a:stretch>
            <a:fillRect/>
          </a:stretch>
        </p:blipFill>
        <p:spPr bwMode="auto">
          <a:xfrm>
            <a:off x="0" y="1357298"/>
            <a:ext cx="9144000" cy="4857784"/>
          </a:xfrm>
          <a:prstGeom prst="rect">
            <a:avLst/>
          </a:prstGeom>
          <a:noFill/>
        </p:spPr>
      </p:pic>
    </p:spTree>
    <p:extLst>
      <p:ext uri="{BB962C8B-B14F-4D97-AF65-F5344CB8AC3E}">
        <p14:creationId xmlns:p14="http://schemas.microsoft.com/office/powerpoint/2010/main" val="1898351294"/>
      </p:ext>
    </p:extLst>
  </p:cSld>
  <p:clrMapOvr>
    <a:masterClrMapping/>
  </p:clrMapOvr>
  <p:transition spd="med">
    <p:fade/>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51938" name="Picture 2" descr="C:\Users\Se7en\Desktop\2017-10-08 18_35_20-Mashinhaye Keshavarzi(Yavari).pdf - Nitro Pro.jpg"/>
          <p:cNvPicPr>
            <a:picLocks noGrp="1" noChangeAspect="1" noChangeArrowheads="1"/>
          </p:cNvPicPr>
          <p:nvPr>
            <p:ph idx="1"/>
          </p:nvPr>
        </p:nvPicPr>
        <p:blipFill>
          <a:blip r:embed="rId2"/>
          <a:srcRect/>
          <a:stretch>
            <a:fillRect/>
          </a:stretch>
        </p:blipFill>
        <p:spPr bwMode="auto">
          <a:xfrm>
            <a:off x="0" y="1357298"/>
            <a:ext cx="9143999" cy="4786345"/>
          </a:xfrm>
          <a:prstGeom prst="rect">
            <a:avLst/>
          </a:prstGeom>
          <a:noFill/>
        </p:spPr>
      </p:pic>
    </p:spTree>
    <p:extLst>
      <p:ext uri="{BB962C8B-B14F-4D97-AF65-F5344CB8AC3E}">
        <p14:creationId xmlns:p14="http://schemas.microsoft.com/office/powerpoint/2010/main" val="652764597"/>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fa-IR" dirty="0">
                <a:cs typeface="B Nazanin" pitchFamily="2" charset="-78"/>
              </a:rPr>
              <a:t>مزايای ماشين:</a:t>
            </a:r>
          </a:p>
          <a:p>
            <a:pPr lvl="2"/>
            <a:r>
              <a:rPr lang="fa-IR" dirty="0">
                <a:cs typeface="B Nazanin" pitchFamily="2" charset="-78"/>
              </a:rPr>
              <a:t>کاهش سختی کار</a:t>
            </a:r>
          </a:p>
          <a:p>
            <a:pPr lvl="2"/>
            <a:r>
              <a:rPr lang="fa-IR" dirty="0">
                <a:cs typeface="B Nazanin" pitchFamily="2" charset="-78"/>
              </a:rPr>
              <a:t>کاهش نيروی انسانی</a:t>
            </a:r>
          </a:p>
          <a:p>
            <a:pPr lvl="2"/>
            <a:r>
              <a:rPr lang="fa-IR" dirty="0">
                <a:cs typeface="B Nazanin" pitchFamily="2" charset="-78"/>
              </a:rPr>
              <a:t>کاهش زمان انجام عمليات</a:t>
            </a:r>
          </a:p>
          <a:p>
            <a:pPr lvl="2"/>
            <a:r>
              <a:rPr lang="fa-IR" dirty="0">
                <a:cs typeface="B Nazanin" pitchFamily="2" charset="-78"/>
              </a:rPr>
              <a:t>افزايش توليد با افزايش سطح زير کشت</a:t>
            </a:r>
          </a:p>
          <a:p>
            <a:pPr lvl="2"/>
            <a:r>
              <a:rPr lang="fa-IR" dirty="0">
                <a:cs typeface="B Nazanin" pitchFamily="2" charset="-78"/>
              </a:rPr>
              <a:t>امکان برخی عمليات خاص (سم پاشی، مه پاشی و کشاورزی دقيق)</a:t>
            </a:r>
          </a:p>
          <a:p>
            <a:r>
              <a:rPr lang="fa-IR" dirty="0">
                <a:solidFill>
                  <a:srgbClr val="C00000"/>
                </a:solidFill>
                <a:cs typeface="B Nazanin" pitchFamily="2" charset="-78"/>
              </a:rPr>
              <a:t>شاخص های يک ماشين:</a:t>
            </a:r>
          </a:p>
          <a:p>
            <a:pPr lvl="2"/>
            <a:r>
              <a:rPr lang="fa-IR" dirty="0">
                <a:solidFill>
                  <a:srgbClr val="C00000"/>
                </a:solidFill>
                <a:cs typeface="B Nazanin" pitchFamily="2" charset="-78"/>
              </a:rPr>
              <a:t>ظرفيت (</a:t>
            </a:r>
            <a:r>
              <a:rPr lang="en-US" dirty="0">
                <a:solidFill>
                  <a:srgbClr val="C00000"/>
                </a:solidFill>
                <a:cs typeface="B Nazanin" pitchFamily="2" charset="-78"/>
              </a:rPr>
              <a:t>ton/hr</a:t>
            </a:r>
            <a:r>
              <a:rPr lang="fa-IR" dirty="0">
                <a:solidFill>
                  <a:srgbClr val="C00000"/>
                </a:solidFill>
                <a:cs typeface="B Nazanin" pitchFamily="2" charset="-78"/>
              </a:rPr>
              <a:t>) </a:t>
            </a:r>
            <a:r>
              <a:rPr lang="en-US" dirty="0">
                <a:solidFill>
                  <a:srgbClr val="C00000"/>
                </a:solidFill>
                <a:cs typeface="B Nazanin" pitchFamily="2" charset="-78"/>
              </a:rPr>
              <a:t>capacity</a:t>
            </a:r>
          </a:p>
          <a:p>
            <a:pPr lvl="2"/>
            <a:r>
              <a:rPr lang="fa-IR" dirty="0">
                <a:solidFill>
                  <a:srgbClr val="C00000"/>
                </a:solidFill>
                <a:cs typeface="B Nazanin" pitchFamily="2" charset="-78"/>
              </a:rPr>
              <a:t>راندمان (%) </a:t>
            </a:r>
            <a:r>
              <a:rPr lang="en-US" dirty="0">
                <a:solidFill>
                  <a:srgbClr val="C00000"/>
                </a:solidFill>
                <a:cs typeface="B Nazanin" pitchFamily="2" charset="-78"/>
              </a:rPr>
              <a:t>performance</a:t>
            </a:r>
          </a:p>
          <a:p>
            <a:pPr lvl="2"/>
            <a:r>
              <a:rPr lang="fa-IR" dirty="0">
                <a:solidFill>
                  <a:srgbClr val="C00000"/>
                </a:solidFill>
                <a:cs typeface="B Nazanin" pitchFamily="2" charset="-78"/>
              </a:rPr>
              <a:t>کيفيت کار (%) </a:t>
            </a:r>
            <a:r>
              <a:rPr lang="en-US" dirty="0">
                <a:solidFill>
                  <a:srgbClr val="C00000"/>
                </a:solidFill>
                <a:cs typeface="B Nazanin" pitchFamily="2" charset="-78"/>
              </a:rPr>
              <a:t>quality</a:t>
            </a:r>
            <a:endParaRPr lang="fa-IR" dirty="0">
              <a:solidFill>
                <a:srgbClr val="C00000"/>
              </a:solidFill>
              <a:cs typeface="B Nazanin" pitchFamily="2" charset="-78"/>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52962" name="Picture 2" descr="C:\Users\Se7en\Desktop\2017-10-08 18_35_48-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6"/>
          </a:xfrm>
          <a:prstGeom prst="rect">
            <a:avLst/>
          </a:prstGeom>
          <a:noFill/>
        </p:spPr>
      </p:pic>
    </p:spTree>
    <p:extLst>
      <p:ext uri="{BB962C8B-B14F-4D97-AF65-F5344CB8AC3E}">
        <p14:creationId xmlns:p14="http://schemas.microsoft.com/office/powerpoint/2010/main" val="73165469"/>
      </p:ext>
    </p:extLst>
  </p:cSld>
  <p:clrMapOvr>
    <a:masterClrMapping/>
  </p:clrMapOvr>
  <p:transition spd="med">
    <p:fade/>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53986" name="Picture 2" descr="C:\Users\Se7en\Desktop\2017-10-08 18_36_12-Mashinhaye Keshavarzi(Yavari).pdf - Nitro Pro.jpg"/>
          <p:cNvPicPr>
            <a:picLocks noGrp="1" noChangeAspect="1" noChangeArrowheads="1"/>
          </p:cNvPicPr>
          <p:nvPr>
            <p:ph idx="1"/>
          </p:nvPr>
        </p:nvPicPr>
        <p:blipFill>
          <a:blip r:embed="rId2"/>
          <a:srcRect/>
          <a:stretch>
            <a:fillRect/>
          </a:stretch>
        </p:blipFill>
        <p:spPr bwMode="auto">
          <a:xfrm>
            <a:off x="0" y="1428736"/>
            <a:ext cx="9143999" cy="4786345"/>
          </a:xfrm>
          <a:prstGeom prst="rect">
            <a:avLst/>
          </a:prstGeom>
          <a:noFill/>
        </p:spPr>
      </p:pic>
    </p:spTree>
    <p:extLst>
      <p:ext uri="{BB962C8B-B14F-4D97-AF65-F5344CB8AC3E}">
        <p14:creationId xmlns:p14="http://schemas.microsoft.com/office/powerpoint/2010/main" val="4130880689"/>
      </p:ext>
    </p:extLst>
  </p:cSld>
  <p:clrMapOvr>
    <a:masterClrMapping/>
  </p:clrMapOvr>
  <p:transition spd="med">
    <p:fade/>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55010" name="Picture 2" descr="C:\Users\Se7en\Desktop\2017-10-08 18_36_49-Mashinhaye Keshavarzi(Yavari).pdf - Nitro Pro.jpg"/>
          <p:cNvPicPr>
            <a:picLocks noGrp="1" noChangeAspect="1" noChangeArrowheads="1"/>
          </p:cNvPicPr>
          <p:nvPr>
            <p:ph idx="1"/>
          </p:nvPr>
        </p:nvPicPr>
        <p:blipFill>
          <a:blip r:embed="rId2"/>
          <a:srcRect/>
          <a:stretch>
            <a:fillRect/>
          </a:stretch>
        </p:blipFill>
        <p:spPr bwMode="auto">
          <a:xfrm>
            <a:off x="0" y="1428736"/>
            <a:ext cx="9143999" cy="4786346"/>
          </a:xfrm>
          <a:prstGeom prst="rect">
            <a:avLst/>
          </a:prstGeom>
          <a:noFill/>
        </p:spPr>
      </p:pic>
    </p:spTree>
    <p:extLst>
      <p:ext uri="{BB962C8B-B14F-4D97-AF65-F5344CB8AC3E}">
        <p14:creationId xmlns:p14="http://schemas.microsoft.com/office/powerpoint/2010/main" val="4085253708"/>
      </p:ext>
    </p:extLst>
  </p:cSld>
  <p:clrMapOvr>
    <a:masterClrMapping/>
  </p:clrMapOvr>
  <p:transition spd="med">
    <p:fade/>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56034" name="Picture 2" descr="C:\Users\Se7en\Desktop\2017-10-08 18_37_13-Mashinhaye Keshavarzi(Yavari).pdf - Nitro Pro.jpg"/>
          <p:cNvPicPr>
            <a:picLocks noGrp="1" noChangeAspect="1" noChangeArrowheads="1"/>
          </p:cNvPicPr>
          <p:nvPr>
            <p:ph idx="1"/>
          </p:nvPr>
        </p:nvPicPr>
        <p:blipFill>
          <a:blip r:embed="rId2"/>
          <a:srcRect/>
          <a:stretch>
            <a:fillRect/>
          </a:stretch>
        </p:blipFill>
        <p:spPr bwMode="auto">
          <a:xfrm>
            <a:off x="0" y="1428736"/>
            <a:ext cx="9143999" cy="4714907"/>
          </a:xfrm>
          <a:prstGeom prst="rect">
            <a:avLst/>
          </a:prstGeom>
          <a:noFill/>
        </p:spPr>
      </p:pic>
    </p:spTree>
    <p:extLst>
      <p:ext uri="{BB962C8B-B14F-4D97-AF65-F5344CB8AC3E}">
        <p14:creationId xmlns:p14="http://schemas.microsoft.com/office/powerpoint/2010/main" val="2428103729"/>
      </p:ext>
    </p:extLst>
  </p:cSld>
  <p:clrMapOvr>
    <a:masterClrMapping/>
  </p:clrMapOvr>
  <p:transition spd="med">
    <p:fade/>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57058" name="Picture 2" descr="C:\Users\Se7en\Desktop\2017-10-08 18_37_40-Mashinhaye Keshavarzi(Yavari).pdf - Nitro Pro.jpg"/>
          <p:cNvPicPr>
            <a:picLocks noGrp="1" noChangeAspect="1" noChangeArrowheads="1"/>
          </p:cNvPicPr>
          <p:nvPr>
            <p:ph idx="1"/>
          </p:nvPr>
        </p:nvPicPr>
        <p:blipFill>
          <a:blip r:embed="rId2"/>
          <a:srcRect/>
          <a:stretch>
            <a:fillRect/>
          </a:stretch>
        </p:blipFill>
        <p:spPr bwMode="auto">
          <a:xfrm>
            <a:off x="0" y="1428737"/>
            <a:ext cx="9144000" cy="4786346"/>
          </a:xfrm>
          <a:prstGeom prst="rect">
            <a:avLst/>
          </a:prstGeom>
          <a:noFill/>
        </p:spPr>
      </p:pic>
    </p:spTree>
    <p:extLst>
      <p:ext uri="{BB962C8B-B14F-4D97-AF65-F5344CB8AC3E}">
        <p14:creationId xmlns:p14="http://schemas.microsoft.com/office/powerpoint/2010/main" val="1193766732"/>
      </p:ext>
    </p:extLst>
  </p:cSld>
  <p:clrMapOvr>
    <a:masterClrMapping/>
  </p:clrMapOvr>
  <p:transition spd="med">
    <p:fade/>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58082" name="Picture 2" descr="C:\Users\Se7en\Desktop\2017-10-08 18_38_07-Mashinhaye Keshavarzi(Yavari).pdf - Nitro Pro.jpg"/>
          <p:cNvPicPr>
            <a:picLocks noGrp="1" noChangeAspect="1" noChangeArrowheads="1"/>
          </p:cNvPicPr>
          <p:nvPr>
            <p:ph idx="1"/>
          </p:nvPr>
        </p:nvPicPr>
        <p:blipFill>
          <a:blip r:embed="rId2"/>
          <a:srcRect/>
          <a:stretch>
            <a:fillRect/>
          </a:stretch>
        </p:blipFill>
        <p:spPr bwMode="auto">
          <a:xfrm>
            <a:off x="1" y="1357298"/>
            <a:ext cx="9144000" cy="4857783"/>
          </a:xfrm>
          <a:prstGeom prst="rect">
            <a:avLst/>
          </a:prstGeom>
          <a:noFill/>
        </p:spPr>
      </p:pic>
    </p:spTree>
    <p:extLst>
      <p:ext uri="{BB962C8B-B14F-4D97-AF65-F5344CB8AC3E}">
        <p14:creationId xmlns:p14="http://schemas.microsoft.com/office/powerpoint/2010/main" val="3482858073"/>
      </p:ext>
    </p:extLst>
  </p:cSld>
  <p:clrMapOvr>
    <a:masterClrMapping/>
  </p:clrMapOvr>
  <p:transition spd="med">
    <p:fade/>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59106" name="Picture 2" descr="C:\Users\Se7en\Desktop\2017-10-08 18_38_40-Mashinhaye Keshavarzi(Yavari).pdf - Nitro Pro.jpg"/>
          <p:cNvPicPr>
            <a:picLocks noGrp="1" noChangeAspect="1" noChangeArrowheads="1"/>
          </p:cNvPicPr>
          <p:nvPr>
            <p:ph idx="1"/>
          </p:nvPr>
        </p:nvPicPr>
        <p:blipFill>
          <a:blip r:embed="rId2"/>
          <a:srcRect/>
          <a:stretch>
            <a:fillRect/>
          </a:stretch>
        </p:blipFill>
        <p:spPr bwMode="auto">
          <a:xfrm>
            <a:off x="0" y="1428736"/>
            <a:ext cx="9143999" cy="4714908"/>
          </a:xfrm>
          <a:prstGeom prst="rect">
            <a:avLst/>
          </a:prstGeom>
          <a:noFill/>
        </p:spPr>
      </p:pic>
    </p:spTree>
    <p:extLst>
      <p:ext uri="{BB962C8B-B14F-4D97-AF65-F5344CB8AC3E}">
        <p14:creationId xmlns:p14="http://schemas.microsoft.com/office/powerpoint/2010/main" val="2627417506"/>
      </p:ext>
    </p:extLst>
  </p:cSld>
  <p:clrMapOvr>
    <a:masterClrMapping/>
  </p:clrMapOvr>
  <p:transition spd="med">
    <p:fade/>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60130" name="Picture 2" descr="C:\Users\Se7en\Desktop\2017-10-08 18_39_13-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14908"/>
          </a:xfrm>
          <a:prstGeom prst="rect">
            <a:avLst/>
          </a:prstGeom>
          <a:noFill/>
        </p:spPr>
      </p:pic>
    </p:spTree>
    <p:extLst>
      <p:ext uri="{BB962C8B-B14F-4D97-AF65-F5344CB8AC3E}">
        <p14:creationId xmlns:p14="http://schemas.microsoft.com/office/powerpoint/2010/main" val="132586195"/>
      </p:ext>
    </p:extLst>
  </p:cSld>
  <p:clrMapOvr>
    <a:masterClrMapping/>
  </p:clrMapOvr>
  <p:transition spd="med">
    <p:fade/>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61154" name="Picture 2" descr="C:\Users\Se7en\Desktop\2017-10-08 18_48_28-Mashinhaye Keshavarzi(Yavari).pdf - Nitro Pro.jpg"/>
          <p:cNvPicPr>
            <a:picLocks noGrp="1" noChangeAspect="1" noChangeArrowheads="1"/>
          </p:cNvPicPr>
          <p:nvPr>
            <p:ph idx="1"/>
          </p:nvPr>
        </p:nvPicPr>
        <p:blipFill>
          <a:blip r:embed="rId2"/>
          <a:srcRect/>
          <a:stretch>
            <a:fillRect/>
          </a:stretch>
        </p:blipFill>
        <p:spPr bwMode="auto">
          <a:xfrm>
            <a:off x="0" y="1357298"/>
            <a:ext cx="9143999" cy="4714908"/>
          </a:xfrm>
          <a:prstGeom prst="rect">
            <a:avLst/>
          </a:prstGeom>
          <a:noFill/>
        </p:spPr>
      </p:pic>
    </p:spTree>
    <p:extLst>
      <p:ext uri="{BB962C8B-B14F-4D97-AF65-F5344CB8AC3E}">
        <p14:creationId xmlns:p14="http://schemas.microsoft.com/office/powerpoint/2010/main" val="555161742"/>
      </p:ext>
    </p:extLst>
  </p:cSld>
  <p:clrMapOvr>
    <a:masterClrMapping/>
  </p:clrMapOvr>
  <p:transition spd="med">
    <p:fade/>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62178" name="Picture 2" descr="C:\Users\Se7en\Desktop\2017-10-08 18_49_43-Mashinhaye Keshavarzi(Yavari).pdf - Nitro Pro.jpg"/>
          <p:cNvPicPr>
            <a:picLocks noGrp="1" noChangeAspect="1" noChangeArrowheads="1"/>
          </p:cNvPicPr>
          <p:nvPr>
            <p:ph idx="1"/>
          </p:nvPr>
        </p:nvPicPr>
        <p:blipFill>
          <a:blip r:embed="rId2"/>
          <a:srcRect/>
          <a:stretch>
            <a:fillRect/>
          </a:stretch>
        </p:blipFill>
        <p:spPr bwMode="auto">
          <a:xfrm>
            <a:off x="0" y="1428736"/>
            <a:ext cx="9144001" cy="4786346"/>
          </a:xfrm>
          <a:prstGeom prst="rect">
            <a:avLst/>
          </a:prstGeom>
          <a:noFill/>
        </p:spPr>
      </p:pic>
    </p:spTree>
    <p:extLst>
      <p:ext uri="{BB962C8B-B14F-4D97-AF65-F5344CB8AC3E}">
        <p14:creationId xmlns:p14="http://schemas.microsoft.com/office/powerpoint/2010/main" val="1015281982"/>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844" y="1600200"/>
            <a:ext cx="8543956" cy="4525963"/>
          </a:xfrm>
        </p:spPr>
        <p:txBody>
          <a:bodyPr/>
          <a:lstStyle/>
          <a:p>
            <a:r>
              <a:rPr lang="fa-IR" dirty="0">
                <a:cs typeface="B Nazanin" pitchFamily="2" charset="-78"/>
              </a:rPr>
              <a:t> </a:t>
            </a:r>
            <a:r>
              <a:rPr lang="fa-IR" dirty="0">
                <a:solidFill>
                  <a:srgbClr val="C00000"/>
                </a:solidFill>
                <a:cs typeface="B Nazanin" pitchFamily="2" charset="-78"/>
              </a:rPr>
              <a:t>توسعه مکانيزاسيون </a:t>
            </a:r>
            <a:r>
              <a:rPr lang="fa-IR" sz="2800" dirty="0">
                <a:cs typeface="B Nazanin" pitchFamily="2" charset="-78"/>
              </a:rPr>
              <a:t>وابسته است به</a:t>
            </a:r>
            <a:r>
              <a:rPr lang="fa-IR" dirty="0">
                <a:cs typeface="B Nazanin" pitchFamily="2" charset="-78"/>
              </a:rPr>
              <a:t>:</a:t>
            </a:r>
          </a:p>
          <a:p>
            <a:pPr lvl="1"/>
            <a:r>
              <a:rPr lang="fa-IR" sz="2400" dirty="0">
                <a:cs typeface="B Nazanin" pitchFamily="2" charset="-78"/>
              </a:rPr>
              <a:t>منبع قدرت</a:t>
            </a:r>
          </a:p>
          <a:p>
            <a:pPr lvl="1"/>
            <a:r>
              <a:rPr lang="fa-IR" sz="2400" dirty="0">
                <a:cs typeface="B Nazanin" pitchFamily="2" charset="-78"/>
              </a:rPr>
              <a:t>ماشين آلات</a:t>
            </a:r>
          </a:p>
          <a:p>
            <a:pPr lvl="1"/>
            <a:r>
              <a:rPr lang="fa-IR" sz="2400" dirty="0">
                <a:cs typeface="B Nazanin" pitchFamily="2" charset="-78"/>
              </a:rPr>
              <a:t>تحقيق و توسعه</a:t>
            </a:r>
          </a:p>
          <a:p>
            <a:pPr lvl="1"/>
            <a:r>
              <a:rPr lang="fa-IR" sz="2400" dirty="0">
                <a:cs typeface="B Nazanin" pitchFamily="2" charset="-78"/>
              </a:rPr>
              <a:t>برنامه ريزی و مديريت مناسب</a:t>
            </a:r>
          </a:p>
          <a:p>
            <a:pPr lvl="1"/>
            <a:endParaRPr lang="fa-IR" sz="2400" dirty="0">
              <a:cs typeface="B Nazanin" pitchFamily="2" charset="-78"/>
            </a:endParaRPr>
          </a:p>
          <a:p>
            <a:pPr lvl="1">
              <a:buFont typeface="Wingdings" pitchFamily="2" charset="2"/>
              <a:buChar char="q"/>
            </a:pPr>
            <a:r>
              <a:rPr lang="fa-IR" dirty="0">
                <a:solidFill>
                  <a:srgbClr val="C00000"/>
                </a:solidFill>
                <a:cs typeface="B Nazanin" pitchFamily="2" charset="-78"/>
              </a:rPr>
              <a:t>معيار مکانيزاسيون</a:t>
            </a:r>
            <a:r>
              <a:rPr lang="fa-IR" dirty="0">
                <a:cs typeface="B Nazanin" pitchFamily="2" charset="-78"/>
              </a:rPr>
              <a:t>:</a:t>
            </a:r>
            <a:r>
              <a:rPr lang="fa-IR" sz="2400" dirty="0">
                <a:cs typeface="B Nazanin" pitchFamily="2" charset="-78"/>
              </a:rPr>
              <a:t>متوسط توان مکانيکی موجود در واحد سطح در يک منطقه</a:t>
            </a:r>
          </a:p>
          <a:p>
            <a:pPr lvl="1">
              <a:buFont typeface="Wingdings" pitchFamily="2" charset="2"/>
              <a:buChar char="q"/>
            </a:pPr>
            <a:r>
              <a:rPr lang="fa-IR" dirty="0">
                <a:solidFill>
                  <a:schemeClr val="accent2"/>
                </a:solidFill>
                <a:cs typeface="B Nazanin" pitchFamily="2" charset="-78"/>
              </a:rPr>
              <a:t>تاثير مکانيزاسيون بر اساس آمار: </a:t>
            </a:r>
          </a:p>
          <a:p>
            <a:pPr lvl="3">
              <a:buFont typeface="Wingdings" pitchFamily="2" charset="2"/>
              <a:buChar char="q"/>
            </a:pPr>
            <a:r>
              <a:rPr lang="fa-IR" dirty="0">
                <a:solidFill>
                  <a:schemeClr val="accent2"/>
                </a:solidFill>
                <a:cs typeface="B Nazanin" pitchFamily="2" charset="-78"/>
              </a:rPr>
              <a:t>افزايش توليد غذا</a:t>
            </a:r>
          </a:p>
          <a:p>
            <a:pPr lvl="3">
              <a:buFont typeface="Wingdings" pitchFamily="2" charset="2"/>
              <a:buChar char="q"/>
            </a:pPr>
            <a:r>
              <a:rPr lang="fa-IR" dirty="0">
                <a:solidFill>
                  <a:schemeClr val="accent2"/>
                </a:solidFill>
                <a:cs typeface="B Nazanin" pitchFamily="2" charset="-78"/>
              </a:rPr>
              <a:t>کاهش نيروی انسانی</a:t>
            </a:r>
          </a:p>
          <a:p>
            <a:pPr lvl="3">
              <a:buFont typeface="Wingdings" pitchFamily="2" charset="2"/>
              <a:buChar char="q"/>
            </a:pPr>
            <a:r>
              <a:rPr lang="fa-IR" dirty="0">
                <a:solidFill>
                  <a:schemeClr val="accent2"/>
                </a:solidFill>
                <a:cs typeface="B Nazanin" pitchFamily="2" charset="-78"/>
              </a:rPr>
              <a:t>مهاجرت</a:t>
            </a: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63202" name="Picture 2" descr="C:\Users\Se7en\Desktop\2017-10-08 18_51_23-Mashinhaye Keshavarzi(Yavari).pdf - Nitro Pro.jpg"/>
          <p:cNvPicPr>
            <a:picLocks noGrp="1" noChangeAspect="1" noChangeArrowheads="1"/>
          </p:cNvPicPr>
          <p:nvPr>
            <p:ph idx="1"/>
          </p:nvPr>
        </p:nvPicPr>
        <p:blipFill>
          <a:blip r:embed="rId2"/>
          <a:srcRect/>
          <a:stretch>
            <a:fillRect/>
          </a:stretch>
        </p:blipFill>
        <p:spPr bwMode="auto">
          <a:xfrm>
            <a:off x="0" y="1357298"/>
            <a:ext cx="9143999" cy="4857784"/>
          </a:xfrm>
          <a:prstGeom prst="rect">
            <a:avLst/>
          </a:prstGeom>
          <a:noFill/>
        </p:spPr>
      </p:pic>
    </p:spTree>
    <p:extLst>
      <p:ext uri="{BB962C8B-B14F-4D97-AF65-F5344CB8AC3E}">
        <p14:creationId xmlns:p14="http://schemas.microsoft.com/office/powerpoint/2010/main" val="3816663426"/>
      </p:ext>
    </p:extLst>
  </p:cSld>
  <p:clrMapOvr>
    <a:masterClrMapping/>
  </p:clrMapOvr>
  <p:transition spd="med">
    <p:fade/>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64226" name="Picture 2" descr="C:\Users\Se7en\Desktop\2017-10-08 18_52_08-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14908"/>
          </a:xfrm>
          <a:prstGeom prst="rect">
            <a:avLst/>
          </a:prstGeom>
          <a:noFill/>
        </p:spPr>
      </p:pic>
    </p:spTree>
    <p:extLst>
      <p:ext uri="{BB962C8B-B14F-4D97-AF65-F5344CB8AC3E}">
        <p14:creationId xmlns:p14="http://schemas.microsoft.com/office/powerpoint/2010/main" val="2965500045"/>
      </p:ext>
    </p:extLst>
  </p:cSld>
  <p:clrMapOvr>
    <a:masterClrMapping/>
  </p:clrMapOvr>
  <p:transition spd="med">
    <p:fade/>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65250" name="Picture 2" descr="C:\Users\Se7en\Desktop\2017-10-08 18_52_39-Mashinhaye Keshavarzi(Yavari).pdf - Nitro Pro.jpg"/>
          <p:cNvPicPr>
            <a:picLocks noGrp="1" noChangeAspect="1" noChangeArrowheads="1"/>
          </p:cNvPicPr>
          <p:nvPr>
            <p:ph idx="1"/>
          </p:nvPr>
        </p:nvPicPr>
        <p:blipFill>
          <a:blip r:embed="rId2"/>
          <a:srcRect/>
          <a:stretch>
            <a:fillRect/>
          </a:stretch>
        </p:blipFill>
        <p:spPr bwMode="auto">
          <a:xfrm>
            <a:off x="0" y="1428736"/>
            <a:ext cx="9143999" cy="4714908"/>
          </a:xfrm>
          <a:prstGeom prst="rect">
            <a:avLst/>
          </a:prstGeom>
          <a:noFill/>
        </p:spPr>
      </p:pic>
    </p:spTree>
    <p:extLst>
      <p:ext uri="{BB962C8B-B14F-4D97-AF65-F5344CB8AC3E}">
        <p14:creationId xmlns:p14="http://schemas.microsoft.com/office/powerpoint/2010/main" val="2646408104"/>
      </p:ext>
    </p:extLst>
  </p:cSld>
  <p:clrMapOvr>
    <a:masterClrMapping/>
  </p:clrMapOvr>
  <p:transition spd="med">
    <p:fade/>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66274" name="Picture 2" descr="C:\Users\Se7en\Desktop\2017-10-08 18_53_12-Mashinhaye Keshavarzi(Yavari).pdf - Nitro Pro.jpg"/>
          <p:cNvPicPr>
            <a:picLocks noGrp="1" noChangeAspect="1" noChangeArrowheads="1"/>
          </p:cNvPicPr>
          <p:nvPr>
            <p:ph idx="1"/>
          </p:nvPr>
        </p:nvPicPr>
        <p:blipFill>
          <a:blip r:embed="rId2"/>
          <a:srcRect/>
          <a:stretch>
            <a:fillRect/>
          </a:stretch>
        </p:blipFill>
        <p:spPr bwMode="auto">
          <a:xfrm>
            <a:off x="1" y="1428736"/>
            <a:ext cx="9144000" cy="4786346"/>
          </a:xfrm>
          <a:prstGeom prst="rect">
            <a:avLst/>
          </a:prstGeom>
          <a:noFill/>
        </p:spPr>
      </p:pic>
    </p:spTree>
    <p:extLst>
      <p:ext uri="{BB962C8B-B14F-4D97-AF65-F5344CB8AC3E}">
        <p14:creationId xmlns:p14="http://schemas.microsoft.com/office/powerpoint/2010/main" val="2342757948"/>
      </p:ext>
    </p:extLst>
  </p:cSld>
  <p:clrMapOvr>
    <a:masterClrMapping/>
  </p:clrMapOvr>
  <p:transition spd="med">
    <p:fade/>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67298" name="Picture 2" descr="C:\Users\Se7en\Desktop\2017-10-08 18_53_34-Mashinhaye Keshavarzi(Yavari).pdf - Nitro Pro.jpg"/>
          <p:cNvPicPr>
            <a:picLocks noGrp="1" noChangeAspect="1" noChangeArrowheads="1"/>
          </p:cNvPicPr>
          <p:nvPr>
            <p:ph idx="1"/>
          </p:nvPr>
        </p:nvPicPr>
        <p:blipFill>
          <a:blip r:embed="rId2"/>
          <a:srcRect/>
          <a:stretch>
            <a:fillRect/>
          </a:stretch>
        </p:blipFill>
        <p:spPr bwMode="auto">
          <a:xfrm>
            <a:off x="0" y="1428736"/>
            <a:ext cx="9143999" cy="4857784"/>
          </a:xfrm>
          <a:prstGeom prst="rect">
            <a:avLst/>
          </a:prstGeom>
          <a:noFill/>
        </p:spPr>
      </p:pic>
    </p:spTree>
    <p:extLst>
      <p:ext uri="{BB962C8B-B14F-4D97-AF65-F5344CB8AC3E}">
        <p14:creationId xmlns:p14="http://schemas.microsoft.com/office/powerpoint/2010/main" val="2773076877"/>
      </p:ext>
    </p:extLst>
  </p:cSld>
  <p:clrMapOvr>
    <a:masterClrMapping/>
  </p:clrMapOvr>
  <p:transition spd="med">
    <p:fade/>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68323" name="Picture 3" descr="C:\Users\Se7en\Desktop\2017-10-08 18_53_57-Mashinhaye Keshavarzi(Yavari).pdf - Nitro Pro.jpg"/>
          <p:cNvPicPr>
            <a:picLocks noGrp="1" noChangeAspect="1" noChangeArrowheads="1"/>
          </p:cNvPicPr>
          <p:nvPr>
            <p:ph idx="1"/>
          </p:nvPr>
        </p:nvPicPr>
        <p:blipFill>
          <a:blip r:embed="rId2"/>
          <a:srcRect/>
          <a:stretch>
            <a:fillRect/>
          </a:stretch>
        </p:blipFill>
        <p:spPr bwMode="auto">
          <a:xfrm>
            <a:off x="0" y="1357299"/>
            <a:ext cx="9144000" cy="4857784"/>
          </a:xfrm>
          <a:prstGeom prst="rect">
            <a:avLst/>
          </a:prstGeom>
          <a:noFill/>
        </p:spPr>
      </p:pic>
    </p:spTree>
    <p:extLst>
      <p:ext uri="{BB962C8B-B14F-4D97-AF65-F5344CB8AC3E}">
        <p14:creationId xmlns:p14="http://schemas.microsoft.com/office/powerpoint/2010/main" val="1781813085"/>
      </p:ext>
    </p:extLst>
  </p:cSld>
  <p:clrMapOvr>
    <a:masterClrMapping/>
  </p:clrMapOvr>
  <p:transition spd="med">
    <p:fade/>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69346" name="Picture 2" descr="C:\Users\Se7en\Desktop\2017-10-08 18_54_23-Mashinhaye Keshavarzi(Yavari).pdf - Nitro Pro.jpg"/>
          <p:cNvPicPr>
            <a:picLocks noGrp="1" noChangeAspect="1" noChangeArrowheads="1"/>
          </p:cNvPicPr>
          <p:nvPr>
            <p:ph idx="1"/>
          </p:nvPr>
        </p:nvPicPr>
        <p:blipFill>
          <a:blip r:embed="rId2"/>
          <a:srcRect/>
          <a:stretch>
            <a:fillRect/>
          </a:stretch>
        </p:blipFill>
        <p:spPr bwMode="auto">
          <a:xfrm>
            <a:off x="0" y="1428736"/>
            <a:ext cx="9143999" cy="4643470"/>
          </a:xfrm>
          <a:prstGeom prst="rect">
            <a:avLst/>
          </a:prstGeom>
          <a:noFill/>
        </p:spPr>
      </p:pic>
    </p:spTree>
    <p:extLst>
      <p:ext uri="{BB962C8B-B14F-4D97-AF65-F5344CB8AC3E}">
        <p14:creationId xmlns:p14="http://schemas.microsoft.com/office/powerpoint/2010/main" val="2181744515"/>
      </p:ext>
    </p:extLst>
  </p:cSld>
  <p:clrMapOvr>
    <a:masterClrMapping/>
  </p:clrMapOvr>
  <p:transition spd="med">
    <p:fade/>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70370" name="Picture 2" descr="C:\Users\Se7en\Desktop\2017-10-08 18_54_49-Mashinhaye Keshavarzi(Yavari).pdf - Nitro Pro.jpg"/>
          <p:cNvPicPr>
            <a:picLocks noGrp="1" noChangeAspect="1" noChangeArrowheads="1"/>
          </p:cNvPicPr>
          <p:nvPr>
            <p:ph idx="1"/>
          </p:nvPr>
        </p:nvPicPr>
        <p:blipFill>
          <a:blip r:embed="rId2"/>
          <a:srcRect/>
          <a:stretch>
            <a:fillRect/>
          </a:stretch>
        </p:blipFill>
        <p:spPr bwMode="auto">
          <a:xfrm>
            <a:off x="0" y="1428736"/>
            <a:ext cx="9143999" cy="4786346"/>
          </a:xfrm>
          <a:prstGeom prst="rect">
            <a:avLst/>
          </a:prstGeom>
          <a:noFill/>
        </p:spPr>
      </p:pic>
    </p:spTree>
    <p:extLst>
      <p:ext uri="{BB962C8B-B14F-4D97-AF65-F5344CB8AC3E}">
        <p14:creationId xmlns:p14="http://schemas.microsoft.com/office/powerpoint/2010/main" val="2588416610"/>
      </p:ext>
    </p:extLst>
  </p:cSld>
  <p:clrMapOvr>
    <a:masterClrMapping/>
  </p:clrMapOvr>
  <p:transition spd="med">
    <p:fade/>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71394" name="Picture 2" descr="C:\Users\Se7en\Desktop\2017-10-08 18_55_20-Mashinhaye Keshavarzi(Yavari).pdf - Nitro Pro.jpg"/>
          <p:cNvPicPr>
            <a:picLocks noGrp="1" noChangeAspect="1" noChangeArrowheads="1"/>
          </p:cNvPicPr>
          <p:nvPr>
            <p:ph idx="1"/>
          </p:nvPr>
        </p:nvPicPr>
        <p:blipFill>
          <a:blip r:embed="rId2"/>
          <a:srcRect/>
          <a:stretch>
            <a:fillRect/>
          </a:stretch>
        </p:blipFill>
        <p:spPr bwMode="auto">
          <a:xfrm>
            <a:off x="0" y="1357298"/>
            <a:ext cx="9144000" cy="4857784"/>
          </a:xfrm>
          <a:prstGeom prst="rect">
            <a:avLst/>
          </a:prstGeom>
          <a:noFill/>
        </p:spPr>
      </p:pic>
    </p:spTree>
    <p:extLst>
      <p:ext uri="{BB962C8B-B14F-4D97-AF65-F5344CB8AC3E}">
        <p14:creationId xmlns:p14="http://schemas.microsoft.com/office/powerpoint/2010/main" val="1677529902"/>
      </p:ext>
    </p:extLst>
  </p:cSld>
  <p:clrMapOvr>
    <a:masterClrMapping/>
  </p:clrMapOvr>
  <p:transition spd="med">
    <p:fade/>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72418" name="Picture 2" descr="C:\Users\Se7en\Desktop\2017-10-08 18_55_49-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6"/>
          </a:xfrm>
          <a:prstGeom prst="rect">
            <a:avLst/>
          </a:prstGeom>
          <a:noFill/>
        </p:spPr>
      </p:pic>
    </p:spTree>
    <p:extLst>
      <p:ext uri="{BB962C8B-B14F-4D97-AF65-F5344CB8AC3E}">
        <p14:creationId xmlns:p14="http://schemas.microsoft.com/office/powerpoint/2010/main" val="1597293410"/>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6" name="Picture 2" descr="C:\Users\shokri\Desktop\New folder (3)\03-09-2017 07-17-44 ب-ظ.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14620"/>
            <a:ext cx="9144000" cy="414338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3"/>
          </p:nvPr>
        </p:nvSpPr>
        <p:spPr>
          <a:xfrm>
            <a:off x="0" y="2928934"/>
            <a:ext cx="2895600" cy="476250"/>
          </a:xfrm>
        </p:spPr>
        <p:txBody>
          <a:bodyPr/>
          <a:lstStyle/>
          <a:p>
            <a:r>
              <a:rPr lang="en-US"/>
              <a:t>fbsep7.ir</a:t>
            </a:r>
            <a:endParaRPr lang="en-US" dirty="0"/>
          </a:p>
        </p:txBody>
      </p:sp>
    </p:spTree>
    <p:extLst>
      <p:ext uri="{BB962C8B-B14F-4D97-AF65-F5344CB8AC3E}">
        <p14:creationId xmlns:p14="http://schemas.microsoft.com/office/powerpoint/2010/main" val="3161322427"/>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body" idx="1"/>
          </p:nvPr>
        </p:nvSpPr>
        <p:spPr>
          <a:xfrm>
            <a:off x="214282" y="1600200"/>
            <a:ext cx="8472518" cy="5043510"/>
          </a:xfrm>
        </p:spPr>
        <p:txBody>
          <a:bodyPr/>
          <a:lstStyle/>
          <a:p>
            <a:pPr algn="ctr">
              <a:buFontTx/>
              <a:buNone/>
            </a:pPr>
            <a:r>
              <a:rPr lang="ar-SA" b="1" dirty="0">
                <a:cs typeface="B Nazanin" pitchFamily="2" charset="-78"/>
              </a:rPr>
              <a:t>فصل دوم</a:t>
            </a:r>
            <a:endParaRPr lang="en-US" b="1" dirty="0">
              <a:cs typeface="B Nazanin" pitchFamily="2" charset="-78"/>
            </a:endParaRPr>
          </a:p>
          <a:p>
            <a:pPr algn="ctr">
              <a:buFontTx/>
              <a:buNone/>
            </a:pPr>
            <a:r>
              <a:rPr lang="ar-SA" sz="5400" b="1" dirty="0">
                <a:cs typeface="B Nazanin Outline" pitchFamily="2" charset="-78"/>
              </a:rPr>
              <a:t>منابع توان</a:t>
            </a:r>
            <a:endParaRPr lang="fa-IR" sz="5400" b="1" dirty="0">
              <a:cs typeface="B Nazanin Outline" pitchFamily="2" charset="-78"/>
            </a:endParaRPr>
          </a:p>
          <a:p>
            <a:pPr>
              <a:buFontTx/>
              <a:buNone/>
            </a:pPr>
            <a:r>
              <a:rPr lang="fa-IR" sz="5400" b="1" dirty="0">
                <a:cs typeface="B Nazanin" pitchFamily="2" charset="-78"/>
              </a:rPr>
              <a:t>	</a:t>
            </a:r>
            <a:r>
              <a:rPr lang="fa-IR" b="1" dirty="0">
                <a:cs typeface="B Nazanin Outline" pitchFamily="2" charset="-78"/>
              </a:rPr>
              <a:t>- نيروی دام</a:t>
            </a:r>
          </a:p>
          <a:p>
            <a:pPr>
              <a:buFontTx/>
              <a:buNone/>
            </a:pPr>
            <a:r>
              <a:rPr lang="fa-IR" b="1" dirty="0">
                <a:cs typeface="B Nazanin Outline" pitchFamily="2" charset="-78"/>
              </a:rPr>
              <a:t>	- توان باد و آب</a:t>
            </a:r>
          </a:p>
          <a:p>
            <a:pPr>
              <a:buFontTx/>
              <a:buNone/>
            </a:pPr>
            <a:r>
              <a:rPr lang="fa-IR" b="1" dirty="0">
                <a:cs typeface="B Nazanin Outline" pitchFamily="2" charset="-78"/>
              </a:rPr>
              <a:t>	- توان الکتريکی</a:t>
            </a:r>
          </a:p>
          <a:p>
            <a:pPr>
              <a:buFontTx/>
              <a:buNone/>
            </a:pPr>
            <a:r>
              <a:rPr lang="fa-IR" b="1" dirty="0">
                <a:cs typeface="B Nazanin Outline" pitchFamily="2" charset="-78"/>
              </a:rPr>
              <a:t>	</a:t>
            </a:r>
            <a:r>
              <a:rPr lang="fa-IR" b="1" dirty="0">
                <a:solidFill>
                  <a:srgbClr val="C00000"/>
                </a:solidFill>
                <a:cs typeface="B Nazanin Outline" pitchFamily="2" charset="-78"/>
              </a:rPr>
              <a:t>- موتور احتراقی</a:t>
            </a:r>
          </a:p>
        </p:txBody>
      </p:sp>
      <p:sp>
        <p:nvSpPr>
          <p:cNvPr id="4" name="Footer Placeholder 3"/>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73442" name="Picture 2" descr="C:\Users\Se7en\Desktop\2017-10-08 18_56_10-Mashinhaye Keshavarzi(Yavari).pdf - Nitro Pro.jpg"/>
          <p:cNvPicPr>
            <a:picLocks noGrp="1" noChangeAspect="1" noChangeArrowheads="1"/>
          </p:cNvPicPr>
          <p:nvPr>
            <p:ph idx="1"/>
          </p:nvPr>
        </p:nvPicPr>
        <p:blipFill>
          <a:blip r:embed="rId2"/>
          <a:srcRect/>
          <a:stretch>
            <a:fillRect/>
          </a:stretch>
        </p:blipFill>
        <p:spPr bwMode="auto">
          <a:xfrm>
            <a:off x="1" y="1357298"/>
            <a:ext cx="9144000" cy="4786345"/>
          </a:xfrm>
          <a:prstGeom prst="rect">
            <a:avLst/>
          </a:prstGeom>
          <a:noFill/>
        </p:spPr>
      </p:pic>
    </p:spTree>
  </p:cSld>
  <p:clrMapOvr>
    <a:masterClrMapping/>
  </p:clrMapOvr>
  <p:transition spd="med">
    <p:fade/>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74466" name="Picture 2" descr="C:\Users\Se7en\Desktop\2017-10-08 18_56_34-Mashinhaye Keshavarzi(Yavari).pdf - Nitro Pro.jpg"/>
          <p:cNvPicPr>
            <a:picLocks noChangeAspect="1" noChangeArrowheads="1"/>
          </p:cNvPicPr>
          <p:nvPr/>
        </p:nvPicPr>
        <p:blipFill>
          <a:blip r:embed="rId2"/>
          <a:srcRect/>
          <a:stretch>
            <a:fillRect/>
          </a:stretch>
        </p:blipFill>
        <p:spPr bwMode="auto">
          <a:xfrm>
            <a:off x="1" y="1428736"/>
            <a:ext cx="9144000" cy="4786346"/>
          </a:xfrm>
          <a:prstGeom prst="rect">
            <a:avLst/>
          </a:prstGeom>
          <a:noFill/>
        </p:spPr>
      </p:pic>
    </p:spTree>
  </p:cSld>
  <p:clrMapOvr>
    <a:masterClrMapping/>
  </p:clrMapOvr>
  <p:transition spd="med">
    <p:fade/>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75490" name="Picture 2" descr="C:\Users\Se7en\Desktop\2017-10-08 18_57_04-Mashinhaye Keshavarzi(Yavari).pdf - Nitro Pro.jpg"/>
          <p:cNvPicPr>
            <a:picLocks noGrp="1" noChangeAspect="1" noChangeArrowheads="1"/>
          </p:cNvPicPr>
          <p:nvPr>
            <p:ph idx="1"/>
          </p:nvPr>
        </p:nvPicPr>
        <p:blipFill>
          <a:blip r:embed="rId2"/>
          <a:srcRect/>
          <a:stretch>
            <a:fillRect/>
          </a:stretch>
        </p:blipFill>
        <p:spPr bwMode="auto">
          <a:xfrm>
            <a:off x="0" y="1428736"/>
            <a:ext cx="9143999" cy="4714908"/>
          </a:xfrm>
          <a:prstGeom prst="rect">
            <a:avLst/>
          </a:prstGeom>
          <a:noFill/>
        </p:spPr>
      </p:pic>
    </p:spTree>
  </p:cSld>
  <p:clrMapOvr>
    <a:masterClrMapping/>
  </p:clrMapOvr>
  <p:transition spd="med">
    <p:fade/>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76514" name="Picture 2" descr="C:\Users\Se7en\Desktop\2017-10-08 19_08_57-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08579"/>
          </a:xfrm>
          <a:prstGeom prst="rect">
            <a:avLst/>
          </a:prstGeom>
          <a:noFill/>
        </p:spPr>
      </p:pic>
    </p:spTree>
  </p:cSld>
  <p:clrMapOvr>
    <a:masterClrMapping/>
  </p:clrMapOvr>
  <p:transition spd="med">
    <p:fade/>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77538" name="Picture 2" descr="C:\Users\Se7en\Desktop\2017-10-08 19_09_23-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6"/>
          </a:xfrm>
          <a:prstGeom prst="rect">
            <a:avLst/>
          </a:prstGeom>
          <a:noFill/>
        </p:spPr>
      </p:pic>
    </p:spTree>
  </p:cSld>
  <p:clrMapOvr>
    <a:masterClrMapping/>
  </p:clrMapOvr>
  <p:transition spd="med">
    <p:fade/>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78562" name="Picture 2" descr="C:\Users\Se7en\Desktop\2017-10-08 19_09_49-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5"/>
          </a:xfrm>
          <a:prstGeom prst="rect">
            <a:avLst/>
          </a:prstGeom>
          <a:noFill/>
        </p:spPr>
      </p:pic>
    </p:spTree>
  </p:cSld>
  <p:clrMapOvr>
    <a:masterClrMapping/>
  </p:clrMapOvr>
  <p:transition spd="med">
    <p:fade/>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79586" name="Picture 2" descr="C:\Users\Se7en\Desktop\2017-10-08 19_10_17-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6"/>
          </a:xfrm>
          <a:prstGeom prst="rect">
            <a:avLst/>
          </a:prstGeom>
          <a:noFill/>
        </p:spPr>
      </p:pic>
    </p:spTree>
  </p:cSld>
  <p:clrMapOvr>
    <a:masterClrMapping/>
  </p:clrMapOvr>
  <p:transition spd="med">
    <p:fade/>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80610" name="Picture 2" descr="C:\Users\Se7en\Desktop\2017-10-08 19_10_41-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6"/>
          </a:xfrm>
          <a:prstGeom prst="rect">
            <a:avLst/>
          </a:prstGeom>
          <a:noFill/>
        </p:spPr>
      </p:pic>
    </p:spTree>
  </p:cSld>
  <p:clrMapOvr>
    <a:masterClrMapping/>
  </p:clrMapOvr>
  <p:transition spd="med">
    <p:fade/>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81634" name="Picture 2" descr="C:\Users\Se7en\Desktop\2017-10-08 19_11_03-Mashinhaye Keshavarzi(Yavari).pdf - Nitro Pro.jpg"/>
          <p:cNvPicPr>
            <a:picLocks noGrp="1" noChangeAspect="1" noChangeArrowheads="1"/>
          </p:cNvPicPr>
          <p:nvPr>
            <p:ph idx="1"/>
          </p:nvPr>
        </p:nvPicPr>
        <p:blipFill>
          <a:blip r:embed="rId2"/>
          <a:srcRect/>
          <a:stretch>
            <a:fillRect/>
          </a:stretch>
        </p:blipFill>
        <p:spPr bwMode="auto">
          <a:xfrm>
            <a:off x="1" y="1357298"/>
            <a:ext cx="9144000" cy="4857784"/>
          </a:xfrm>
          <a:prstGeom prst="rect">
            <a:avLst/>
          </a:prstGeom>
          <a:noFill/>
        </p:spPr>
      </p:pic>
    </p:spTree>
  </p:cSld>
  <p:clrMapOvr>
    <a:masterClrMapping/>
  </p:clrMapOvr>
  <p:transition spd="med">
    <p:fade/>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82658" name="Picture 2" descr="C:\Users\Se7en\Desktop\2017-10-08 19_11_39-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5"/>
          </a:xfrm>
          <a:prstGeom prst="rect">
            <a:avLst/>
          </a:prstGeom>
          <a:noFill/>
        </p:spPr>
      </p:pic>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justLow">
              <a:lnSpc>
                <a:spcPct val="90000"/>
              </a:lnSpc>
            </a:pPr>
            <a:r>
              <a:rPr lang="ar-SA" sz="3000" b="1" dirty="0">
                <a:solidFill>
                  <a:srgbClr val="002060"/>
                </a:solidFill>
                <a:cs typeface="B Nazanin" pitchFamily="2" charset="-78"/>
              </a:rPr>
              <a:t>موتورهای احتراق</a:t>
            </a:r>
            <a:r>
              <a:rPr lang="fa-IR" sz="3000" b="1" dirty="0">
                <a:solidFill>
                  <a:srgbClr val="002060"/>
                </a:solidFill>
                <a:cs typeface="B Nazanin" pitchFamily="2" charset="-78"/>
              </a:rPr>
              <a:t>ی :</a:t>
            </a:r>
            <a:endParaRPr lang="en-US" sz="3000" b="1" dirty="0">
              <a:solidFill>
                <a:srgbClr val="002060"/>
              </a:solidFill>
              <a:cs typeface="B Nazanin" pitchFamily="2" charset="-78"/>
            </a:endParaRPr>
          </a:p>
          <a:p>
            <a:pPr lvl="1" algn="justLow">
              <a:lnSpc>
                <a:spcPct val="90000"/>
              </a:lnSpc>
            </a:pPr>
            <a:r>
              <a:rPr lang="fa-IR" sz="2600" b="1" dirty="0">
                <a:solidFill>
                  <a:srgbClr val="002060"/>
                </a:solidFill>
                <a:cs typeface="B Nazanin" pitchFamily="2" charset="-78"/>
              </a:rPr>
              <a:t>احتراق داخلی   </a:t>
            </a:r>
            <a:r>
              <a:rPr lang="fa-IR" sz="1800" b="1" dirty="0">
                <a:solidFill>
                  <a:srgbClr val="002060"/>
                </a:solidFill>
                <a:cs typeface="B Nazanin" pitchFamily="2" charset="-78"/>
              </a:rPr>
              <a:t>(موتور جت / توربينی گازی / وانکل (دوار) / </a:t>
            </a:r>
            <a:r>
              <a:rPr lang="fa-IR" sz="1800" b="1" dirty="0">
                <a:solidFill>
                  <a:srgbClr val="FF0000"/>
                </a:solidFill>
                <a:cs typeface="B Nazanin" pitchFamily="2" charset="-78"/>
              </a:rPr>
              <a:t>رفت و برگشتی</a:t>
            </a:r>
            <a:r>
              <a:rPr lang="fa-IR" sz="1800" b="1" dirty="0">
                <a:solidFill>
                  <a:srgbClr val="002060"/>
                </a:solidFill>
                <a:cs typeface="B Nazanin" pitchFamily="2" charset="-78"/>
              </a:rPr>
              <a:t>)</a:t>
            </a:r>
            <a:endParaRPr lang="fa-IR" sz="2600" b="1" dirty="0">
              <a:solidFill>
                <a:srgbClr val="002060"/>
              </a:solidFill>
              <a:cs typeface="B Nazanin" pitchFamily="2" charset="-78"/>
            </a:endParaRPr>
          </a:p>
          <a:p>
            <a:pPr lvl="1" algn="justLow">
              <a:lnSpc>
                <a:spcPct val="90000"/>
              </a:lnSpc>
            </a:pPr>
            <a:r>
              <a:rPr lang="fa-IR" sz="2600" b="1" dirty="0">
                <a:solidFill>
                  <a:srgbClr val="002060"/>
                </a:solidFill>
                <a:cs typeface="B Nazanin" pitchFamily="2" charset="-78"/>
              </a:rPr>
              <a:t>احتراق خارجی  </a:t>
            </a:r>
            <a:r>
              <a:rPr lang="fa-IR" sz="1800" b="1" dirty="0">
                <a:solidFill>
                  <a:srgbClr val="002060"/>
                </a:solidFill>
                <a:cs typeface="B Nazanin" pitchFamily="2" charset="-78"/>
              </a:rPr>
              <a:t>(موتور بخار)</a:t>
            </a:r>
            <a:r>
              <a:rPr lang="fa-IR" sz="2600" b="1" dirty="0">
                <a:solidFill>
                  <a:srgbClr val="002060"/>
                </a:solidFill>
                <a:cs typeface="B Nazanin" pitchFamily="2" charset="-78"/>
              </a:rPr>
              <a:t> </a:t>
            </a:r>
            <a:endParaRPr lang="en-US" sz="2600" b="1" dirty="0">
              <a:solidFill>
                <a:srgbClr val="002060"/>
              </a:solidFill>
              <a:cs typeface="B Nazanin" pitchFamily="2" charset="-78"/>
            </a:endParaRPr>
          </a:p>
          <a:p>
            <a:r>
              <a:rPr lang="fa-IR" sz="2400" dirty="0">
                <a:cs typeface="B Nazanin" pitchFamily="2" charset="-78"/>
              </a:rPr>
              <a:t>موتور رفت  و برگشتی</a:t>
            </a:r>
          </a:p>
          <a:p>
            <a:pPr lvl="1"/>
            <a:r>
              <a:rPr lang="fa-IR" sz="2400" dirty="0">
                <a:cs typeface="B Nazanin" pitchFamily="2" charset="-78"/>
              </a:rPr>
              <a:t>اشتعال جرقه ای (</a:t>
            </a:r>
            <a:r>
              <a:rPr lang="en-US" sz="2400" dirty="0">
                <a:cs typeface="B Nazanin" pitchFamily="2" charset="-78"/>
              </a:rPr>
              <a:t>Spark Ignition</a:t>
            </a:r>
            <a:r>
              <a:rPr lang="fa-IR" sz="2400" dirty="0">
                <a:cs typeface="B Nazanin" pitchFamily="2" charset="-78"/>
              </a:rPr>
              <a:t>)</a:t>
            </a:r>
          </a:p>
          <a:p>
            <a:pPr lvl="2"/>
            <a:r>
              <a:rPr lang="fa-IR" dirty="0">
                <a:cs typeface="B Nazanin" pitchFamily="2" charset="-78"/>
              </a:rPr>
              <a:t>4-زمانه</a:t>
            </a:r>
          </a:p>
          <a:p>
            <a:pPr lvl="2"/>
            <a:r>
              <a:rPr lang="fa-IR" dirty="0">
                <a:cs typeface="B Nazanin" pitchFamily="2" charset="-78"/>
              </a:rPr>
              <a:t>2-زمانه</a:t>
            </a:r>
          </a:p>
          <a:p>
            <a:pPr lvl="1"/>
            <a:r>
              <a:rPr lang="fa-IR" sz="2400" dirty="0">
                <a:cs typeface="B Nazanin" pitchFamily="2" charset="-78"/>
              </a:rPr>
              <a:t>اشتعال تراکمی (</a:t>
            </a:r>
            <a:r>
              <a:rPr lang="en-US" sz="2400" dirty="0">
                <a:cs typeface="B Nazanin" pitchFamily="2" charset="-78"/>
              </a:rPr>
              <a:t>Compression Ignition</a:t>
            </a:r>
            <a:r>
              <a:rPr lang="fa-IR" sz="2400" dirty="0">
                <a:cs typeface="B Nazanin" pitchFamily="2" charset="-78"/>
              </a:rPr>
              <a:t>) </a:t>
            </a:r>
          </a:p>
          <a:p>
            <a:pPr lvl="2"/>
            <a:r>
              <a:rPr lang="fa-IR" dirty="0">
                <a:cs typeface="B Nazanin" pitchFamily="2" charset="-78"/>
              </a:rPr>
              <a:t>4-زمانه</a:t>
            </a:r>
          </a:p>
          <a:p>
            <a:pPr lvl="2"/>
            <a:r>
              <a:rPr lang="fa-IR" dirty="0">
                <a:cs typeface="B Nazanin" pitchFamily="2" charset="-78"/>
              </a:rPr>
              <a:t>2-زمانه</a:t>
            </a: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83682" name="Picture 2" descr="C:\Users\Se7en\Desktop\2017-10-08 19_12_03-Mashinhaye Keshavarzi(Yavari).pdf - Nitro Pro.jpg"/>
          <p:cNvPicPr>
            <a:picLocks noGrp="1" noChangeAspect="1" noChangeArrowheads="1"/>
          </p:cNvPicPr>
          <p:nvPr>
            <p:ph idx="1"/>
          </p:nvPr>
        </p:nvPicPr>
        <p:blipFill>
          <a:blip r:embed="rId2"/>
          <a:srcRect/>
          <a:stretch>
            <a:fillRect/>
          </a:stretch>
        </p:blipFill>
        <p:spPr bwMode="auto">
          <a:xfrm>
            <a:off x="1" y="1428736"/>
            <a:ext cx="9144000" cy="4643470"/>
          </a:xfrm>
          <a:prstGeom prst="rect">
            <a:avLst/>
          </a:prstGeom>
          <a:noFill/>
        </p:spPr>
      </p:pic>
    </p:spTree>
  </p:cSld>
  <p:clrMapOvr>
    <a:masterClrMapping/>
  </p:clrMapOvr>
  <p:transition spd="med">
    <p:fade/>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84706" name="Picture 2" descr="C:\Users\Se7en\Desktop\2017-10-08 19_12_30-Mashinhaye Keshavarzi(Yavari).pdf - Nitro Pro.jpg"/>
          <p:cNvPicPr>
            <a:picLocks noGrp="1" noChangeAspect="1" noChangeArrowheads="1"/>
          </p:cNvPicPr>
          <p:nvPr>
            <p:ph idx="1"/>
          </p:nvPr>
        </p:nvPicPr>
        <p:blipFill>
          <a:blip r:embed="rId2"/>
          <a:srcRect/>
          <a:stretch>
            <a:fillRect/>
          </a:stretch>
        </p:blipFill>
        <p:spPr bwMode="auto">
          <a:xfrm>
            <a:off x="0" y="1357298"/>
            <a:ext cx="9143999" cy="4857784"/>
          </a:xfrm>
          <a:prstGeom prst="rect">
            <a:avLst/>
          </a:prstGeom>
          <a:noFill/>
        </p:spPr>
      </p:pic>
    </p:spTree>
  </p:cSld>
  <p:clrMapOvr>
    <a:masterClrMapping/>
  </p:clrMapOvr>
  <p:transition spd="med">
    <p:fade/>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85730" name="Picture 2" descr="C:\Users\Se7en\Desktop\2017-10-08 19_13_02-Mashinhaye Keshavarzi(Yavari).pdf - Nitro Pro.jpg"/>
          <p:cNvPicPr>
            <a:picLocks noGrp="1" noChangeAspect="1" noChangeArrowheads="1"/>
          </p:cNvPicPr>
          <p:nvPr>
            <p:ph idx="1"/>
          </p:nvPr>
        </p:nvPicPr>
        <p:blipFill>
          <a:blip r:embed="rId2"/>
          <a:srcRect/>
          <a:stretch>
            <a:fillRect/>
          </a:stretch>
        </p:blipFill>
        <p:spPr bwMode="auto">
          <a:xfrm>
            <a:off x="0" y="1428736"/>
            <a:ext cx="9143999" cy="4714908"/>
          </a:xfrm>
          <a:prstGeom prst="rect">
            <a:avLst/>
          </a:prstGeom>
          <a:noFill/>
        </p:spPr>
      </p:pic>
    </p:spTree>
  </p:cSld>
  <p:clrMapOvr>
    <a:masterClrMapping/>
  </p:clrMapOvr>
  <p:transition spd="med">
    <p:fade/>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86754" name="Picture 2" descr="C:\Users\Se7en\Desktop\2017-10-08 19_44_08-Mashinhaye Keshavarzi(Yavari).pdf - Nitro Pro.jpg"/>
          <p:cNvPicPr>
            <a:picLocks noGrp="1" noChangeAspect="1" noChangeArrowheads="1"/>
          </p:cNvPicPr>
          <p:nvPr>
            <p:ph idx="1"/>
          </p:nvPr>
        </p:nvPicPr>
        <p:blipFill>
          <a:blip r:embed="rId2"/>
          <a:srcRect/>
          <a:stretch>
            <a:fillRect/>
          </a:stretch>
        </p:blipFill>
        <p:spPr bwMode="auto">
          <a:xfrm>
            <a:off x="0" y="1428736"/>
            <a:ext cx="9143999" cy="4714908"/>
          </a:xfrm>
          <a:prstGeom prst="rect">
            <a:avLst/>
          </a:prstGeom>
          <a:noFill/>
        </p:spPr>
      </p:pic>
    </p:spTree>
  </p:cSld>
  <p:clrMapOvr>
    <a:masterClrMapping/>
  </p:clrMapOvr>
  <p:transition spd="med">
    <p:fade/>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87778" name="Picture 2" descr="C:\Users\Se7en\Desktop\2017-10-08 19_45_50-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14907"/>
          </a:xfrm>
          <a:prstGeom prst="rect">
            <a:avLst/>
          </a:prstGeom>
          <a:noFill/>
        </p:spPr>
      </p:pic>
    </p:spTree>
  </p:cSld>
  <p:clrMapOvr>
    <a:masterClrMapping/>
  </p:clrMapOvr>
  <p:transition spd="med">
    <p:fade/>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88802" name="Picture 2" descr="C:\Users\Se7en\Desktop\2017-10-08 20_00_55-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5"/>
          </a:xfrm>
          <a:prstGeom prst="rect">
            <a:avLst/>
          </a:prstGeom>
          <a:noFill/>
        </p:spPr>
      </p:pic>
    </p:spTree>
  </p:cSld>
  <p:clrMapOvr>
    <a:masterClrMapping/>
  </p:clrMapOvr>
  <p:transition spd="med">
    <p:fade/>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89826" name="Picture 2" descr="C:\Users\Se7en\Desktop\2017-10-08 20_09_52-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6"/>
          </a:xfrm>
          <a:prstGeom prst="rect">
            <a:avLst/>
          </a:prstGeom>
          <a:noFill/>
        </p:spPr>
      </p:pic>
    </p:spTree>
  </p:cSld>
  <p:clrMapOvr>
    <a:masterClrMapping/>
  </p:clrMapOvr>
  <p:transition spd="med">
    <p:fade/>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90850" name="Picture 2" descr="C:\Users\Se7en\Desktop\2017-10-08 20_12_35-Mashinhaye Keshavarzi(Yavari).pdf - Nitro Pro.jpg"/>
          <p:cNvPicPr>
            <a:picLocks noGrp="1" noChangeAspect="1" noChangeArrowheads="1"/>
          </p:cNvPicPr>
          <p:nvPr>
            <p:ph idx="1"/>
          </p:nvPr>
        </p:nvPicPr>
        <p:blipFill>
          <a:blip r:embed="rId2"/>
          <a:srcRect/>
          <a:stretch>
            <a:fillRect/>
          </a:stretch>
        </p:blipFill>
        <p:spPr bwMode="auto">
          <a:xfrm>
            <a:off x="1" y="1428736"/>
            <a:ext cx="9144000" cy="4714908"/>
          </a:xfrm>
          <a:prstGeom prst="rect">
            <a:avLst/>
          </a:prstGeom>
          <a:noFill/>
        </p:spPr>
      </p:pic>
    </p:spTree>
  </p:cSld>
  <p:clrMapOvr>
    <a:masterClrMapping/>
  </p:clrMapOvr>
  <p:transition spd="med">
    <p:fade/>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91874" name="Picture 2" descr="C:\Users\Se7en\Desktop\2017-10-08 20_22_19-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857783"/>
          </a:xfrm>
          <a:prstGeom prst="rect">
            <a:avLst/>
          </a:prstGeom>
          <a:noFill/>
        </p:spPr>
      </p:pic>
    </p:spTree>
  </p:cSld>
  <p:clrMapOvr>
    <a:masterClrMapping/>
  </p:clrMapOvr>
  <p:transition spd="med">
    <p:fade/>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40674" name="Picture 2" descr="C:\Users\Se7en\Desktop\2017-10-08 20_49_05-Mashinhaye Keshavarzi(Yavari).pdf - Nitro Pro.jpg"/>
          <p:cNvPicPr>
            <a:picLocks noGrp="1" noChangeAspect="1" noChangeArrowheads="1"/>
          </p:cNvPicPr>
          <p:nvPr>
            <p:ph idx="1"/>
          </p:nvPr>
        </p:nvPicPr>
        <p:blipFill>
          <a:blip r:embed="rId2"/>
          <a:srcRect/>
          <a:stretch>
            <a:fillRect/>
          </a:stretch>
        </p:blipFill>
        <p:spPr bwMode="auto">
          <a:xfrm>
            <a:off x="0" y="1428737"/>
            <a:ext cx="9144000" cy="4866014"/>
          </a:xfrm>
          <a:prstGeom prst="rect">
            <a:avLst/>
          </a:prstGeom>
          <a:noFill/>
        </p:spPr>
      </p:pic>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justLow">
              <a:lnSpc>
                <a:spcPct val="90000"/>
              </a:lnSpc>
            </a:pPr>
            <a:r>
              <a:rPr lang="ar-SA" sz="3000" b="1" dirty="0">
                <a:solidFill>
                  <a:srgbClr val="002060"/>
                </a:solidFill>
                <a:cs typeface="B Nazanin" pitchFamily="2" charset="-78"/>
              </a:rPr>
              <a:t>موتورهای احتراق</a:t>
            </a:r>
            <a:r>
              <a:rPr lang="fa-IR" sz="3000" b="1" dirty="0">
                <a:solidFill>
                  <a:srgbClr val="002060"/>
                </a:solidFill>
                <a:cs typeface="B Nazanin" pitchFamily="2" charset="-78"/>
              </a:rPr>
              <a:t>ی :</a:t>
            </a:r>
            <a:endParaRPr lang="en-US" sz="3000" b="1" dirty="0">
              <a:solidFill>
                <a:srgbClr val="002060"/>
              </a:solidFill>
              <a:cs typeface="B Nazanin" pitchFamily="2" charset="-78"/>
            </a:endParaRPr>
          </a:p>
          <a:p>
            <a:pPr lvl="1" algn="justLow">
              <a:lnSpc>
                <a:spcPct val="90000"/>
              </a:lnSpc>
            </a:pPr>
            <a:r>
              <a:rPr lang="fa-IR" sz="2600" b="1" dirty="0">
                <a:solidFill>
                  <a:srgbClr val="002060"/>
                </a:solidFill>
                <a:cs typeface="B Nazanin" pitchFamily="2" charset="-78"/>
              </a:rPr>
              <a:t>احتراق داخلی </a:t>
            </a:r>
          </a:p>
          <a:p>
            <a:pPr lvl="3" algn="justLow">
              <a:lnSpc>
                <a:spcPct val="90000"/>
              </a:lnSpc>
            </a:pPr>
            <a:r>
              <a:rPr lang="fa-IR" sz="1800" b="1" dirty="0">
                <a:solidFill>
                  <a:srgbClr val="002060"/>
                </a:solidFill>
                <a:cs typeface="B Nazanin" pitchFamily="2" charset="-78"/>
              </a:rPr>
              <a:t>بودروشا (1862) = مبانی موتور احتراق تراکمی و نياز به تراکم (سيکل موتور)</a:t>
            </a:r>
          </a:p>
          <a:p>
            <a:pPr lvl="3" algn="justLow">
              <a:lnSpc>
                <a:spcPct val="90000"/>
              </a:lnSpc>
            </a:pPr>
            <a:r>
              <a:rPr lang="fa-IR" sz="1800" b="1" dirty="0">
                <a:solidFill>
                  <a:srgbClr val="002060"/>
                </a:solidFill>
                <a:cs typeface="B Nazanin" pitchFamily="2" charset="-78"/>
              </a:rPr>
              <a:t>اتو (1876) = ساخت اولين موتور احتراق جرقه ای (سيکل اتو)</a:t>
            </a:r>
          </a:p>
          <a:p>
            <a:pPr lvl="3" algn="justLow">
              <a:lnSpc>
                <a:spcPct val="90000"/>
              </a:lnSpc>
            </a:pPr>
            <a:r>
              <a:rPr lang="fa-IR" sz="1800" b="1" dirty="0">
                <a:solidFill>
                  <a:srgbClr val="002060"/>
                </a:solidFill>
                <a:cs typeface="B Nazanin" pitchFamily="2" charset="-78"/>
              </a:rPr>
              <a:t>ديزل (1892) = ساخت اولين موتور احتراق تراکمی (سيکل ديزل)</a:t>
            </a:r>
          </a:p>
          <a:p>
            <a:pPr lvl="1" algn="justLow">
              <a:lnSpc>
                <a:spcPct val="90000"/>
              </a:lnSpc>
            </a:pPr>
            <a:r>
              <a:rPr lang="fa-IR" sz="2600" b="1" dirty="0">
                <a:solidFill>
                  <a:srgbClr val="002060"/>
                </a:solidFill>
                <a:cs typeface="B Nazanin" pitchFamily="2" charset="-78"/>
              </a:rPr>
              <a:t>احتراق خارجی  </a:t>
            </a:r>
            <a:r>
              <a:rPr lang="fa-IR" sz="1800" b="1" dirty="0">
                <a:solidFill>
                  <a:srgbClr val="002060"/>
                </a:solidFill>
                <a:cs typeface="B Nazanin" pitchFamily="2" charset="-78"/>
              </a:rPr>
              <a:t>(موتور بخار)</a:t>
            </a:r>
            <a:r>
              <a:rPr lang="fa-IR" sz="2600" b="1" dirty="0">
                <a:solidFill>
                  <a:srgbClr val="002060"/>
                </a:solidFill>
                <a:cs typeface="B Nazanin" pitchFamily="2" charset="-78"/>
              </a:rPr>
              <a:t> </a:t>
            </a:r>
          </a:p>
          <a:p>
            <a:pPr lvl="2" algn="justLow">
              <a:lnSpc>
                <a:spcPct val="90000"/>
              </a:lnSpc>
            </a:pPr>
            <a:r>
              <a:rPr lang="fa-IR" sz="2200" b="1" dirty="0">
                <a:solidFill>
                  <a:srgbClr val="002060"/>
                </a:solidFill>
                <a:cs typeface="B Nazanin" pitchFamily="2" charset="-78"/>
              </a:rPr>
              <a:t>معايب:</a:t>
            </a:r>
          </a:p>
          <a:p>
            <a:pPr lvl="3" algn="justLow">
              <a:lnSpc>
                <a:spcPct val="90000"/>
              </a:lnSpc>
            </a:pPr>
            <a:r>
              <a:rPr lang="fa-IR" sz="1800" b="1" dirty="0">
                <a:solidFill>
                  <a:srgbClr val="002060"/>
                </a:solidFill>
                <a:cs typeface="B Nazanin" pitchFamily="2" charset="-78"/>
              </a:rPr>
              <a:t>سرعت کم</a:t>
            </a:r>
          </a:p>
          <a:p>
            <a:pPr lvl="3" algn="justLow">
              <a:lnSpc>
                <a:spcPct val="90000"/>
              </a:lnSpc>
            </a:pPr>
            <a:r>
              <a:rPr lang="fa-IR" sz="1800" b="1" dirty="0">
                <a:solidFill>
                  <a:srgbClr val="002060"/>
                </a:solidFill>
                <a:cs typeface="B Nazanin" pitchFamily="2" charset="-78"/>
              </a:rPr>
              <a:t>نياز به نيروی انسانی</a:t>
            </a:r>
          </a:p>
          <a:p>
            <a:pPr lvl="3" algn="justLow">
              <a:lnSpc>
                <a:spcPct val="90000"/>
              </a:lnSpc>
            </a:pPr>
            <a:r>
              <a:rPr lang="fa-IR" sz="1800" b="1" dirty="0">
                <a:solidFill>
                  <a:srgbClr val="002060"/>
                </a:solidFill>
                <a:cs typeface="B Nazanin" pitchFamily="2" charset="-78"/>
              </a:rPr>
              <a:t>نياز به آب</a:t>
            </a:r>
          </a:p>
          <a:p>
            <a:pPr lvl="3" algn="justLow">
              <a:lnSpc>
                <a:spcPct val="90000"/>
              </a:lnSpc>
            </a:pPr>
            <a:r>
              <a:rPr lang="fa-IR" sz="1800" b="1" dirty="0">
                <a:solidFill>
                  <a:srgbClr val="002060"/>
                </a:solidFill>
                <a:cs typeface="B Nazanin" pitchFamily="2" charset="-78"/>
              </a:rPr>
              <a:t>سوخت جامد (ذغال سنگ)</a:t>
            </a:r>
          </a:p>
          <a:p>
            <a:pPr lvl="3" algn="justLow">
              <a:lnSpc>
                <a:spcPct val="90000"/>
              </a:lnSpc>
            </a:pPr>
            <a:r>
              <a:rPr lang="fa-IR" sz="1800" b="1" dirty="0">
                <a:solidFill>
                  <a:srgbClr val="002060"/>
                </a:solidFill>
                <a:cs typeface="B Nazanin" pitchFamily="2" charset="-78"/>
              </a:rPr>
              <a:t>وزن و حجم زياد</a:t>
            </a:r>
            <a:endParaRPr lang="en-US" sz="1800" b="1" dirty="0">
              <a:solidFill>
                <a:srgbClr val="002060"/>
              </a:solidFill>
              <a:cs typeface="B Nazanin" pitchFamily="2" charset="-78"/>
            </a:endParaRPr>
          </a:p>
          <a:p>
            <a:pPr>
              <a:buNone/>
            </a:pPr>
            <a:endParaRPr lang="fa-IR" dirty="0">
              <a:cs typeface="B Nazanin" pitchFamily="2" charset="-78"/>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14050" name="Picture 2" descr="C:\Users\Se7en\Desktop\2017-10-09 09_26_28-Mashinhaye Keshavarzi(Yavari).pdf - Nitro Pro.jpg"/>
          <p:cNvPicPr>
            <a:picLocks noGrp="1" noChangeAspect="1" noChangeArrowheads="1"/>
          </p:cNvPicPr>
          <p:nvPr>
            <p:ph idx="1"/>
          </p:nvPr>
        </p:nvPicPr>
        <p:blipFill>
          <a:blip r:embed="rId2"/>
          <a:srcRect/>
          <a:stretch>
            <a:fillRect/>
          </a:stretch>
        </p:blipFill>
        <p:spPr bwMode="auto">
          <a:xfrm>
            <a:off x="1" y="1428736"/>
            <a:ext cx="9144000" cy="4714908"/>
          </a:xfrm>
          <a:prstGeom prst="rect">
            <a:avLst/>
          </a:prstGeom>
          <a:noFill/>
        </p:spPr>
      </p:pic>
    </p:spTree>
  </p:cSld>
  <p:clrMapOvr>
    <a:masterClrMapping/>
  </p:clrMapOvr>
  <p:transition spd="med">
    <p:fade/>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15074" name="Picture 2" descr="C:\Users\Se7en\Desktop\2017-10-09 09_27_10-Mashinhaye Keshavarzi(Yavari).pdf - Nitro Pro.jpg"/>
          <p:cNvPicPr>
            <a:picLocks noGrp="1" noChangeAspect="1" noChangeArrowheads="1"/>
          </p:cNvPicPr>
          <p:nvPr>
            <p:ph idx="1"/>
          </p:nvPr>
        </p:nvPicPr>
        <p:blipFill>
          <a:blip r:embed="rId2"/>
          <a:srcRect/>
          <a:stretch>
            <a:fillRect/>
          </a:stretch>
        </p:blipFill>
        <p:spPr bwMode="auto">
          <a:xfrm>
            <a:off x="1" y="1357298"/>
            <a:ext cx="9144000" cy="4929221"/>
          </a:xfrm>
          <a:prstGeom prst="rect">
            <a:avLst/>
          </a:prstGeom>
          <a:noFill/>
        </p:spPr>
      </p:pic>
    </p:spTree>
  </p:cSld>
  <p:clrMapOvr>
    <a:masterClrMapping/>
  </p:clrMapOvr>
  <p:transition spd="med">
    <p:fade/>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16098" name="Picture 2" descr="C:\Users\Se7en\Desktop\2017-10-09 09_27_35-Mashinhaye Keshavarzi(Yavari).pdf - Nitro Pro.jpg"/>
          <p:cNvPicPr>
            <a:picLocks noGrp="1" noChangeAspect="1" noChangeArrowheads="1"/>
          </p:cNvPicPr>
          <p:nvPr>
            <p:ph idx="1"/>
          </p:nvPr>
        </p:nvPicPr>
        <p:blipFill>
          <a:blip r:embed="rId2"/>
          <a:srcRect/>
          <a:stretch>
            <a:fillRect/>
          </a:stretch>
        </p:blipFill>
        <p:spPr bwMode="auto">
          <a:xfrm>
            <a:off x="1" y="1428736"/>
            <a:ext cx="9144000" cy="4714908"/>
          </a:xfrm>
          <a:prstGeom prst="rect">
            <a:avLst/>
          </a:prstGeom>
          <a:noFill/>
        </p:spPr>
      </p:pic>
    </p:spTree>
  </p:cSld>
  <p:clrMapOvr>
    <a:masterClrMapping/>
  </p:clrMapOvr>
  <p:transition spd="med">
    <p:fade/>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17122" name="Picture 2" descr="C:\Users\Se7en\Desktop\2017-10-09 09_31_12-Mashinhaye Keshavarzi(Yavari).pdf - Nitro Pro.jpg"/>
          <p:cNvPicPr>
            <a:picLocks noGrp="1" noChangeAspect="1" noChangeArrowheads="1"/>
          </p:cNvPicPr>
          <p:nvPr>
            <p:ph idx="1"/>
          </p:nvPr>
        </p:nvPicPr>
        <p:blipFill>
          <a:blip r:embed="rId2"/>
          <a:srcRect/>
          <a:stretch>
            <a:fillRect/>
          </a:stretch>
        </p:blipFill>
        <p:spPr bwMode="auto">
          <a:xfrm>
            <a:off x="0" y="1357298"/>
            <a:ext cx="9144000" cy="4857784"/>
          </a:xfrm>
          <a:prstGeom prst="rect">
            <a:avLst/>
          </a:prstGeom>
          <a:noFill/>
        </p:spPr>
      </p:pic>
    </p:spTree>
  </p:cSld>
  <p:clrMapOvr>
    <a:masterClrMapping/>
  </p:clrMapOvr>
  <p:transition spd="med">
    <p:fade/>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18146" name="Picture 2" descr="C:\Users\Se7en\Desktop\2017-10-09 09_31_34-Mashinhaye Keshavarzi(Yavari).pdf - Nitro Pro.jpg"/>
          <p:cNvPicPr>
            <a:picLocks noGrp="1" noChangeAspect="1" noChangeArrowheads="1"/>
          </p:cNvPicPr>
          <p:nvPr>
            <p:ph idx="1"/>
          </p:nvPr>
        </p:nvPicPr>
        <p:blipFill>
          <a:blip r:embed="rId2"/>
          <a:srcRect/>
          <a:stretch>
            <a:fillRect/>
          </a:stretch>
        </p:blipFill>
        <p:spPr bwMode="auto">
          <a:xfrm>
            <a:off x="0" y="1428736"/>
            <a:ext cx="9143999" cy="4786346"/>
          </a:xfrm>
          <a:prstGeom prst="rect">
            <a:avLst/>
          </a:prstGeom>
          <a:noFill/>
        </p:spPr>
      </p:pic>
    </p:spTree>
  </p:cSld>
  <p:clrMapOvr>
    <a:masterClrMapping/>
  </p:clrMapOvr>
  <p:transition spd="med">
    <p:fade/>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19170" name="Picture 2" descr="C:\Users\Se7en\Desktop\2017-10-09 09_32_16-Mashinhaye Keshavarzi(Yavari).pdf - Nitro Pro.jpg"/>
          <p:cNvPicPr>
            <a:picLocks noGrp="1" noChangeAspect="1" noChangeArrowheads="1"/>
          </p:cNvPicPr>
          <p:nvPr>
            <p:ph idx="1"/>
          </p:nvPr>
        </p:nvPicPr>
        <p:blipFill>
          <a:blip r:embed="rId2"/>
          <a:srcRect/>
          <a:stretch>
            <a:fillRect/>
          </a:stretch>
        </p:blipFill>
        <p:spPr bwMode="auto">
          <a:xfrm>
            <a:off x="0" y="1357298"/>
            <a:ext cx="9143999" cy="4857784"/>
          </a:xfrm>
          <a:prstGeom prst="rect">
            <a:avLst/>
          </a:prstGeom>
          <a:noFill/>
        </p:spPr>
      </p:pic>
    </p:spTree>
  </p:cSld>
  <p:clrMapOvr>
    <a:masterClrMapping/>
  </p:clrMapOvr>
  <p:transition spd="med">
    <p:fade/>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20194" name="Picture 2" descr="C:\Users\Se7en\Desktop\2017-10-09 09_32_41-Mashinhaye Keshavarzi(Yavari).pdf - Nitro Pro.jpg"/>
          <p:cNvPicPr>
            <a:picLocks noGrp="1" noChangeAspect="1" noChangeArrowheads="1"/>
          </p:cNvPicPr>
          <p:nvPr>
            <p:ph idx="1"/>
          </p:nvPr>
        </p:nvPicPr>
        <p:blipFill>
          <a:blip r:embed="rId2"/>
          <a:srcRect/>
          <a:stretch>
            <a:fillRect/>
          </a:stretch>
        </p:blipFill>
        <p:spPr bwMode="auto">
          <a:xfrm>
            <a:off x="1" y="1428737"/>
            <a:ext cx="9144000" cy="4857784"/>
          </a:xfrm>
          <a:prstGeom prst="rect">
            <a:avLst/>
          </a:prstGeom>
          <a:noFill/>
        </p:spPr>
      </p:pic>
    </p:spTree>
  </p:cSld>
  <p:clrMapOvr>
    <a:masterClrMapping/>
  </p:clrMapOvr>
  <p:transition spd="med">
    <p:fade/>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21218" name="Picture 2" descr="C:\Users\Se7en\Desktop\2017-10-09 09_33_09-Mashinhaye Keshavarzi(Yavari).pdf - Nitro Pro.jpg"/>
          <p:cNvPicPr>
            <a:picLocks noGrp="1" noChangeAspect="1" noChangeArrowheads="1"/>
          </p:cNvPicPr>
          <p:nvPr>
            <p:ph idx="1"/>
          </p:nvPr>
        </p:nvPicPr>
        <p:blipFill>
          <a:blip r:embed="rId2"/>
          <a:srcRect/>
          <a:stretch>
            <a:fillRect/>
          </a:stretch>
        </p:blipFill>
        <p:spPr bwMode="auto">
          <a:xfrm>
            <a:off x="1" y="1428736"/>
            <a:ext cx="9144000" cy="4857784"/>
          </a:xfrm>
          <a:prstGeom prst="rect">
            <a:avLst/>
          </a:prstGeom>
          <a:noFill/>
        </p:spPr>
      </p:pic>
    </p:spTree>
  </p:cSld>
  <p:clrMapOvr>
    <a:masterClrMapping/>
  </p:clrMapOvr>
  <p:transition spd="med">
    <p:fade/>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22242" name="Picture 2" descr="C:\Users\Se7en\Desktop\2017-10-09 09_33_52-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6"/>
          </a:xfrm>
          <a:prstGeom prst="rect">
            <a:avLst/>
          </a:prstGeom>
          <a:noFill/>
        </p:spPr>
      </p:pic>
    </p:spTree>
  </p:cSld>
  <p:clrMapOvr>
    <a:masterClrMapping/>
  </p:clrMapOvr>
  <p:transition spd="med">
    <p:fade/>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23266" name="Picture 2" descr="C:\Users\Se7en\Desktop\2017-10-09 09_34_19-Mashinhaye Keshavarzi(Yavari).pdf - Nitro Pro.jpg"/>
          <p:cNvPicPr>
            <a:picLocks noGrp="1" noChangeAspect="1" noChangeArrowheads="1"/>
          </p:cNvPicPr>
          <p:nvPr>
            <p:ph idx="1"/>
          </p:nvPr>
        </p:nvPicPr>
        <p:blipFill>
          <a:blip r:embed="rId2"/>
          <a:srcRect/>
          <a:stretch>
            <a:fillRect/>
          </a:stretch>
        </p:blipFill>
        <p:spPr bwMode="auto">
          <a:xfrm>
            <a:off x="0" y="1357298"/>
            <a:ext cx="9144000" cy="4857784"/>
          </a:xfrm>
          <a:prstGeom prst="rect">
            <a:avLst/>
          </a:prstGeom>
          <a:noFill/>
        </p:spPr>
      </p:pic>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pPr algn="ctr"/>
            <a:r>
              <a:rPr lang="fa-IR" dirty="0">
                <a:solidFill>
                  <a:srgbClr val="FF0000"/>
                </a:solidFill>
                <a:cs typeface="B Nazanin" pitchFamily="2" charset="-78"/>
              </a:rPr>
              <a:t>موتورهای احتراقی</a:t>
            </a:r>
          </a:p>
          <a:p>
            <a:r>
              <a:rPr lang="fa-IR" dirty="0">
                <a:cs typeface="B Nazanin" pitchFamily="2" charset="-78"/>
              </a:rPr>
              <a:t>اصول کار موتورهای احتراقی</a:t>
            </a:r>
          </a:p>
          <a:p>
            <a:r>
              <a:rPr lang="fa-IR" dirty="0">
                <a:cs typeface="B Nazanin" pitchFamily="2" charset="-78"/>
              </a:rPr>
              <a:t>ساختمان موتور</a:t>
            </a:r>
          </a:p>
          <a:p>
            <a:r>
              <a:rPr lang="fa-IR" dirty="0">
                <a:cs typeface="B Nazanin" pitchFamily="2" charset="-78"/>
              </a:rPr>
              <a:t>سيستم سوخت رسان</a:t>
            </a:r>
          </a:p>
          <a:p>
            <a:r>
              <a:rPr lang="fa-IR" dirty="0">
                <a:cs typeface="B Nazanin" pitchFamily="2" charset="-78"/>
              </a:rPr>
              <a:t>سيستم روغنکاری</a:t>
            </a:r>
          </a:p>
          <a:p>
            <a:r>
              <a:rPr lang="fa-IR" dirty="0">
                <a:cs typeface="B Nazanin" pitchFamily="2" charset="-78"/>
              </a:rPr>
              <a:t>سيستم خنک کننده</a:t>
            </a: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24290" name="Picture 2" descr="C:\Users\Se7en\Desktop\2017-10-09 09_34_44-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14908"/>
          </a:xfrm>
          <a:prstGeom prst="rect">
            <a:avLst/>
          </a:prstGeom>
          <a:noFill/>
        </p:spPr>
      </p:pic>
    </p:spTree>
  </p:cSld>
  <p:clrMapOvr>
    <a:masterClrMapping/>
  </p:clrMapOvr>
  <p:transition spd="med">
    <p:fade/>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25314" name="Picture 2" descr="C:\Users\Se7en\Desktop\2017-10-09 09_35_10-Mashinhaye Keshavarzi(Yavari).pdf - Nitro Pro.jpg"/>
          <p:cNvPicPr>
            <a:picLocks noGrp="1" noChangeAspect="1" noChangeArrowheads="1"/>
          </p:cNvPicPr>
          <p:nvPr>
            <p:ph idx="1"/>
          </p:nvPr>
        </p:nvPicPr>
        <p:blipFill>
          <a:blip r:embed="rId2"/>
          <a:srcRect/>
          <a:stretch>
            <a:fillRect/>
          </a:stretch>
        </p:blipFill>
        <p:spPr bwMode="auto">
          <a:xfrm>
            <a:off x="0" y="1357298"/>
            <a:ext cx="9144000" cy="4857784"/>
          </a:xfrm>
          <a:prstGeom prst="rect">
            <a:avLst/>
          </a:prstGeom>
          <a:noFill/>
        </p:spPr>
      </p:pic>
    </p:spTree>
  </p:cSld>
  <p:clrMapOvr>
    <a:masterClrMapping/>
  </p:clrMapOvr>
  <p:transition spd="med">
    <p:fade/>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26338" name="Picture 2" descr="C:\Users\Se7en\Desktop\2017-10-09 09_35_36-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6"/>
          </a:xfrm>
          <a:prstGeom prst="rect">
            <a:avLst/>
          </a:prstGeom>
          <a:noFill/>
        </p:spPr>
      </p:pic>
    </p:spTree>
  </p:cSld>
  <p:clrMapOvr>
    <a:masterClrMapping/>
  </p:clrMapOvr>
  <p:transition spd="med">
    <p:fade/>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27362" name="Picture 2" descr="C:\Users\Se7en\Desktop\2017-10-09 09_44_14-Mashinhaye Keshavarzi(Yavari).pdf - Nitro Pro.jpg"/>
          <p:cNvPicPr>
            <a:picLocks noGrp="1" noChangeAspect="1" noChangeArrowheads="1"/>
          </p:cNvPicPr>
          <p:nvPr>
            <p:ph idx="1"/>
          </p:nvPr>
        </p:nvPicPr>
        <p:blipFill>
          <a:blip r:embed="rId2"/>
          <a:srcRect/>
          <a:stretch>
            <a:fillRect/>
          </a:stretch>
        </p:blipFill>
        <p:spPr bwMode="auto">
          <a:xfrm>
            <a:off x="1" y="1428736"/>
            <a:ext cx="9144000" cy="4786345"/>
          </a:xfrm>
          <a:prstGeom prst="rect">
            <a:avLst/>
          </a:prstGeom>
          <a:noFill/>
        </p:spPr>
      </p:pic>
    </p:spTree>
  </p:cSld>
  <p:clrMapOvr>
    <a:masterClrMapping/>
  </p:clrMapOvr>
  <p:transition spd="med">
    <p:fade/>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28386" name="Picture 2" descr="C:\Users\Se7en\Desktop\2017-10-09 09_44_39-Mashinhaye Keshavarzi(Yavari).pdf - Nitro Pro.jpg"/>
          <p:cNvPicPr>
            <a:picLocks noGrp="1" noChangeAspect="1" noChangeArrowheads="1"/>
          </p:cNvPicPr>
          <p:nvPr>
            <p:ph idx="1"/>
          </p:nvPr>
        </p:nvPicPr>
        <p:blipFill>
          <a:blip r:embed="rId2"/>
          <a:srcRect/>
          <a:stretch>
            <a:fillRect/>
          </a:stretch>
        </p:blipFill>
        <p:spPr bwMode="auto">
          <a:xfrm>
            <a:off x="0" y="1428736"/>
            <a:ext cx="9143999" cy="4786346"/>
          </a:xfrm>
          <a:prstGeom prst="rect">
            <a:avLst/>
          </a:prstGeom>
          <a:noFill/>
        </p:spPr>
      </p:pic>
    </p:spTree>
  </p:cSld>
  <p:clrMapOvr>
    <a:masterClrMapping/>
  </p:clrMapOvr>
  <p:transition spd="med">
    <p:fade/>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29410" name="Picture 2" descr="C:\Users\Se7en\Desktop\2017-10-09 09_45_04-Mashinhaye Keshavarzi(Yavari).pdf - Nitro Pro.jpg"/>
          <p:cNvPicPr>
            <a:picLocks noGrp="1" noChangeAspect="1" noChangeArrowheads="1"/>
          </p:cNvPicPr>
          <p:nvPr>
            <p:ph idx="1"/>
          </p:nvPr>
        </p:nvPicPr>
        <p:blipFill>
          <a:blip r:embed="rId2"/>
          <a:srcRect/>
          <a:stretch>
            <a:fillRect/>
          </a:stretch>
        </p:blipFill>
        <p:spPr bwMode="auto">
          <a:xfrm>
            <a:off x="1" y="1428736"/>
            <a:ext cx="9144000" cy="4786346"/>
          </a:xfrm>
          <a:prstGeom prst="rect">
            <a:avLst/>
          </a:prstGeom>
          <a:noFill/>
        </p:spPr>
      </p:pic>
    </p:spTree>
  </p:cSld>
  <p:clrMapOvr>
    <a:masterClrMapping/>
  </p:clrMapOvr>
  <p:transition spd="med">
    <p:fade/>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30434" name="Picture 2" descr="C:\Users\Se7en\Desktop\2017-10-09 09_45_31-Mashinhaye Keshavarzi(Yavari).pdf - Nitro Pro.jpg"/>
          <p:cNvPicPr>
            <a:picLocks noGrp="1" noChangeAspect="1" noChangeArrowheads="1"/>
          </p:cNvPicPr>
          <p:nvPr>
            <p:ph idx="1"/>
          </p:nvPr>
        </p:nvPicPr>
        <p:blipFill>
          <a:blip r:embed="rId2"/>
          <a:srcRect/>
          <a:stretch>
            <a:fillRect/>
          </a:stretch>
        </p:blipFill>
        <p:spPr bwMode="auto">
          <a:xfrm>
            <a:off x="0" y="1428736"/>
            <a:ext cx="9144001" cy="4786346"/>
          </a:xfrm>
          <a:prstGeom prst="rect">
            <a:avLst/>
          </a:prstGeom>
          <a:noFill/>
        </p:spPr>
      </p:pic>
    </p:spTree>
  </p:cSld>
  <p:clrMapOvr>
    <a:masterClrMapping/>
  </p:clrMapOvr>
  <p:transition spd="med">
    <p:fade/>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31458" name="Picture 2" descr="C:\Users\Se7en\Desktop\2017-10-09 09_45_59-Mashinhaye Keshavarzi(Yavari).pdf - Nitro Pro.jpg"/>
          <p:cNvPicPr>
            <a:picLocks noGrp="1" noChangeAspect="1" noChangeArrowheads="1"/>
          </p:cNvPicPr>
          <p:nvPr>
            <p:ph idx="1"/>
          </p:nvPr>
        </p:nvPicPr>
        <p:blipFill>
          <a:blip r:embed="rId2"/>
          <a:srcRect/>
          <a:stretch>
            <a:fillRect/>
          </a:stretch>
        </p:blipFill>
        <p:spPr bwMode="auto">
          <a:xfrm>
            <a:off x="0" y="1428736"/>
            <a:ext cx="9143999" cy="4786345"/>
          </a:xfrm>
          <a:prstGeom prst="rect">
            <a:avLst/>
          </a:prstGeom>
          <a:noFill/>
        </p:spPr>
      </p:pic>
    </p:spTree>
  </p:cSld>
  <p:clrMapOvr>
    <a:masterClrMapping/>
  </p:clrMapOvr>
  <p:transition spd="med">
    <p:fade/>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32482" name="Picture 2" descr="C:\Users\Se7en\Desktop\2017-10-09 09_47_49-Mashinhaye Keshavarzi(Yavari).pdf - Nitro Pro.jpg"/>
          <p:cNvPicPr>
            <a:picLocks noGrp="1" noChangeAspect="1" noChangeArrowheads="1"/>
          </p:cNvPicPr>
          <p:nvPr>
            <p:ph idx="1"/>
          </p:nvPr>
        </p:nvPicPr>
        <p:blipFill>
          <a:blip r:embed="rId2"/>
          <a:srcRect/>
          <a:stretch>
            <a:fillRect/>
          </a:stretch>
        </p:blipFill>
        <p:spPr bwMode="auto">
          <a:xfrm>
            <a:off x="1" y="1428736"/>
            <a:ext cx="9144000" cy="4714908"/>
          </a:xfrm>
          <a:prstGeom prst="rect">
            <a:avLst/>
          </a:prstGeom>
          <a:noFill/>
        </p:spPr>
      </p:pic>
    </p:spTree>
  </p:cSld>
  <p:clrMapOvr>
    <a:masterClrMapping/>
  </p:clrMapOvr>
  <p:transition spd="med">
    <p:fade/>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33506" name="Picture 2" descr="C:\Users\Se7en\Desktop\2017-10-09 09_48_23-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6"/>
          </a:xfrm>
          <a:prstGeom prst="rect">
            <a:avLst/>
          </a:prstGeom>
          <a:noFill/>
        </p:spPr>
      </p:pic>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a:xfrm>
            <a:off x="457200" y="1600200"/>
            <a:ext cx="8229600" cy="4781550"/>
          </a:xfrm>
        </p:spPr>
        <p:txBody>
          <a:bodyPr/>
          <a:lstStyle/>
          <a:p>
            <a:pPr algn="justLow">
              <a:lnSpc>
                <a:spcPct val="90000"/>
              </a:lnSpc>
              <a:buFontTx/>
              <a:buNone/>
            </a:pPr>
            <a:r>
              <a:rPr lang="fa-IR" sz="3000" b="1" dirty="0">
                <a:cs typeface="B Nazanin" pitchFamily="2" charset="-78"/>
              </a:rPr>
              <a:t>اصول ساختمان</a:t>
            </a:r>
            <a:r>
              <a:rPr lang="ar-SA" sz="3000" b="1" dirty="0">
                <a:cs typeface="B Nazanin" pitchFamily="2" charset="-78"/>
              </a:rPr>
              <a:t>ی و طرز كار موتور بنزینی </a:t>
            </a:r>
            <a:endParaRPr lang="en-US" sz="3000" u="sng" dirty="0">
              <a:cs typeface="B Nazanin" pitchFamily="2" charset="-78"/>
            </a:endParaRPr>
          </a:p>
          <a:p>
            <a:pPr algn="justLow">
              <a:lnSpc>
                <a:spcPct val="90000"/>
              </a:lnSpc>
            </a:pPr>
            <a:r>
              <a:rPr lang="fa-IR" sz="3000" dirty="0">
                <a:solidFill>
                  <a:schemeClr val="accent2"/>
                </a:solidFill>
                <a:cs typeface="B Nazanin" pitchFamily="2" charset="-78"/>
              </a:rPr>
              <a:t>موتور بنز</a:t>
            </a:r>
            <a:r>
              <a:rPr lang="ar-SA" sz="3000" dirty="0">
                <a:solidFill>
                  <a:schemeClr val="accent2"/>
                </a:solidFill>
                <a:cs typeface="B Nazanin" pitchFamily="2" charset="-78"/>
              </a:rPr>
              <a:t>ینی دستگاهی است كه با سوزاندن بنزین</a:t>
            </a:r>
            <a:r>
              <a:rPr lang="fa-IR" sz="3000" dirty="0">
                <a:solidFill>
                  <a:schemeClr val="accent2"/>
                </a:solidFill>
                <a:cs typeface="B Nazanin" pitchFamily="2" charset="-78"/>
              </a:rPr>
              <a:t> و هوای متراکم شده</a:t>
            </a:r>
            <a:r>
              <a:rPr lang="ar-SA" sz="3000" dirty="0">
                <a:solidFill>
                  <a:schemeClr val="accent2"/>
                </a:solidFill>
                <a:cs typeface="B Nazanin" pitchFamily="2" charset="-78"/>
              </a:rPr>
              <a:t>، توان تولید می‌كند. </a:t>
            </a:r>
            <a:endParaRPr lang="fa-IR" sz="3000" dirty="0">
              <a:solidFill>
                <a:schemeClr val="accent2"/>
              </a:solidFill>
              <a:cs typeface="B Nazanin" pitchFamily="2" charset="-78"/>
            </a:endParaRPr>
          </a:p>
          <a:p>
            <a:pPr algn="justLow">
              <a:lnSpc>
                <a:spcPct val="90000"/>
              </a:lnSpc>
            </a:pPr>
            <a:r>
              <a:rPr lang="ar-SA" sz="3000" dirty="0">
                <a:solidFill>
                  <a:schemeClr val="accent2"/>
                </a:solidFill>
                <a:cs typeface="B Nazanin" pitchFamily="2" charset="-78"/>
              </a:rPr>
              <a:t>اگر انرژی آزاد شده و طول زمان آزاد شدن آن را اندازه گرفته و بر یكدیگر تقسیم كنیم، مقدار توان محاسبه خواهد شد. با این ترتیب هر چه زمان احتراق مقدار معین سوخت كمتر باشد، توان تولیدی زیادتر خواهد بود و بالعكس. </a:t>
            </a:r>
          </a:p>
          <a:p>
            <a:pPr algn="justLow">
              <a:lnSpc>
                <a:spcPct val="90000"/>
              </a:lnSpc>
            </a:pPr>
            <a:r>
              <a:rPr lang="ar-SA" sz="3000" dirty="0">
                <a:cs typeface="B Nazanin" pitchFamily="2" charset="-78"/>
              </a:rPr>
              <a:t>ساختمان موتورهای بنزینی به گونه ایست كه مخلوط سوخت و هوا در اثر جرقه، به یكباره منفجر می‌شود تا توان نسبتاً زیادی تولید گردد. </a:t>
            </a:r>
          </a:p>
        </p:txBody>
      </p:sp>
      <p:sp>
        <p:nvSpPr>
          <p:cNvPr id="13316" name="Rectangle 4"/>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دوم : منابع توان</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34530" name="Picture 2" descr="C:\Users\Se7en\Desktop\2017-10-09 09_49_27-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14908"/>
          </a:xfrm>
          <a:prstGeom prst="rect">
            <a:avLst/>
          </a:prstGeom>
          <a:noFill/>
        </p:spPr>
      </p:pic>
    </p:spTree>
  </p:cSld>
  <p:clrMapOvr>
    <a:masterClrMapping/>
  </p:clrMapOvr>
  <p:transition spd="med">
    <p:fade/>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35554" name="Picture 2" descr="C:\Users\Se7en\Desktop\2017-10-09 10_08_52-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6"/>
          </a:xfrm>
          <a:prstGeom prst="rect">
            <a:avLst/>
          </a:prstGeom>
          <a:noFill/>
        </p:spPr>
      </p:pic>
    </p:spTree>
  </p:cSld>
  <p:clrMapOvr>
    <a:masterClrMapping/>
  </p:clrMapOvr>
  <p:transition spd="med">
    <p:fade/>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36578" name="Picture 2" descr="C:\Users\Se7en\Desktop\2017-10-09 10_09_19-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14908"/>
          </a:xfrm>
          <a:prstGeom prst="rect">
            <a:avLst/>
          </a:prstGeom>
          <a:noFill/>
        </p:spPr>
      </p:pic>
    </p:spTree>
  </p:cSld>
  <p:clrMapOvr>
    <a:masterClrMapping/>
  </p:clrMapOvr>
  <p:transition spd="med">
    <p:fade/>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37602" name="Picture 2" descr="C:\Users\Se7en\Desktop\2017-10-09 10_09_52-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6"/>
          </a:xfrm>
          <a:prstGeom prst="rect">
            <a:avLst/>
          </a:prstGeom>
          <a:noFill/>
        </p:spPr>
      </p:pic>
    </p:spTree>
  </p:cSld>
  <p:clrMapOvr>
    <a:masterClrMapping/>
  </p:clrMapOvr>
  <p:transition spd="med">
    <p:fade/>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38626" name="Picture 2" descr="C:\Users\Se7en\Desktop\2017-10-09 10_10_16-Mashinhaye Keshavarzi(Yavari).pdf - Nitro Pro.jpg"/>
          <p:cNvPicPr>
            <a:picLocks noGrp="1" noChangeAspect="1" noChangeArrowheads="1"/>
          </p:cNvPicPr>
          <p:nvPr>
            <p:ph idx="1"/>
          </p:nvPr>
        </p:nvPicPr>
        <p:blipFill>
          <a:blip r:embed="rId2"/>
          <a:srcRect/>
          <a:stretch>
            <a:fillRect/>
          </a:stretch>
        </p:blipFill>
        <p:spPr bwMode="auto">
          <a:xfrm>
            <a:off x="1" y="1428736"/>
            <a:ext cx="9144000" cy="4786346"/>
          </a:xfrm>
          <a:prstGeom prst="rect">
            <a:avLst/>
          </a:prstGeom>
          <a:noFill/>
        </p:spPr>
      </p:pic>
    </p:spTree>
  </p:cSld>
  <p:clrMapOvr>
    <a:masterClrMapping/>
  </p:clrMapOvr>
  <p:transition spd="med">
    <p:fade/>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39650" name="Picture 2" descr="C:\Users\Se7en\Desktop\2017-10-09 10_10_43-Mashinhaye Keshavarzi(Yavari).pdf - Nitro Pro.jpg"/>
          <p:cNvPicPr>
            <a:picLocks noGrp="1" noChangeAspect="1" noChangeArrowheads="1"/>
          </p:cNvPicPr>
          <p:nvPr>
            <p:ph idx="1"/>
          </p:nvPr>
        </p:nvPicPr>
        <p:blipFill>
          <a:blip r:embed="rId2"/>
          <a:srcRect/>
          <a:stretch>
            <a:fillRect/>
          </a:stretch>
        </p:blipFill>
        <p:spPr bwMode="auto">
          <a:xfrm>
            <a:off x="0" y="1357298"/>
            <a:ext cx="9144000" cy="4786346"/>
          </a:xfrm>
          <a:prstGeom prst="rect">
            <a:avLst/>
          </a:prstGeom>
          <a:noFill/>
        </p:spPr>
      </p:pic>
    </p:spTree>
  </p:cSld>
  <p:clrMapOvr>
    <a:masterClrMapping/>
  </p:clrMapOvr>
  <p:transition spd="med">
    <p:fade/>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40674" name="Picture 2" descr="C:\Users\Se7en\Desktop\2017-10-09 10_11_07-Mashinhaye Keshavarzi(Yavari).pdf - Nitro Pro.jpg"/>
          <p:cNvPicPr>
            <a:picLocks noGrp="1" noChangeAspect="1" noChangeArrowheads="1"/>
          </p:cNvPicPr>
          <p:nvPr>
            <p:ph idx="1"/>
          </p:nvPr>
        </p:nvPicPr>
        <p:blipFill>
          <a:blip r:embed="rId2"/>
          <a:srcRect/>
          <a:stretch>
            <a:fillRect/>
          </a:stretch>
        </p:blipFill>
        <p:spPr bwMode="auto">
          <a:xfrm>
            <a:off x="0" y="1428736"/>
            <a:ext cx="9143999" cy="4643470"/>
          </a:xfrm>
          <a:prstGeom prst="rect">
            <a:avLst/>
          </a:prstGeom>
          <a:noFill/>
        </p:spPr>
      </p:pic>
    </p:spTree>
  </p:cSld>
  <p:clrMapOvr>
    <a:masterClrMapping/>
  </p:clrMapOvr>
  <p:transition spd="med">
    <p:fade/>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41698" name="Picture 2" descr="C:\Users\Se7en\Desktop\2017-10-09 10_11_32-Mashinhaye Keshavarzi(Yavari).pdf - Nitro Pro.jpg"/>
          <p:cNvPicPr>
            <a:picLocks noGrp="1" noChangeAspect="1" noChangeArrowheads="1"/>
          </p:cNvPicPr>
          <p:nvPr>
            <p:ph idx="1"/>
          </p:nvPr>
        </p:nvPicPr>
        <p:blipFill>
          <a:blip r:embed="rId2"/>
          <a:srcRect/>
          <a:stretch>
            <a:fillRect/>
          </a:stretch>
        </p:blipFill>
        <p:spPr bwMode="auto">
          <a:xfrm>
            <a:off x="1" y="1428736"/>
            <a:ext cx="9144000" cy="4786346"/>
          </a:xfrm>
          <a:prstGeom prst="rect">
            <a:avLst/>
          </a:prstGeom>
          <a:noFill/>
        </p:spPr>
      </p:pic>
    </p:spTree>
  </p:cSld>
  <p:clrMapOvr>
    <a:masterClrMapping/>
  </p:clrMapOvr>
  <p:transition spd="med">
    <p:fade/>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42722" name="Picture 2" descr="C:\Users\Se7en\Desktop\2017-10-09 10_11_56-Mashinhaye Keshavarzi(Yavari).pdf - Nitro Pro.jpg"/>
          <p:cNvPicPr>
            <a:picLocks noGrp="1" noChangeAspect="1" noChangeArrowheads="1"/>
          </p:cNvPicPr>
          <p:nvPr>
            <p:ph idx="1"/>
          </p:nvPr>
        </p:nvPicPr>
        <p:blipFill>
          <a:blip r:embed="rId2"/>
          <a:srcRect/>
          <a:stretch>
            <a:fillRect/>
          </a:stretch>
        </p:blipFill>
        <p:spPr bwMode="auto">
          <a:xfrm>
            <a:off x="1" y="1428736"/>
            <a:ext cx="9144000" cy="4714908"/>
          </a:xfrm>
          <a:prstGeom prst="rect">
            <a:avLst/>
          </a:prstGeom>
          <a:noFill/>
        </p:spPr>
      </p:pic>
    </p:spTree>
  </p:cSld>
  <p:clrMapOvr>
    <a:masterClrMapping/>
  </p:clrMapOvr>
  <p:transition spd="med">
    <p:fade/>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43746" name="Picture 2" descr="C:\Users\Se7en\Desktop\2017-10-09 10_12_20-Mashinhaye Keshavarzi(Yavari).pdf - Nitro Pro.jpg"/>
          <p:cNvPicPr>
            <a:picLocks noGrp="1" noChangeAspect="1" noChangeArrowheads="1"/>
          </p:cNvPicPr>
          <p:nvPr>
            <p:ph idx="1"/>
          </p:nvPr>
        </p:nvPicPr>
        <p:blipFill>
          <a:blip r:embed="rId2"/>
          <a:srcRect/>
          <a:stretch>
            <a:fillRect/>
          </a:stretch>
        </p:blipFill>
        <p:spPr bwMode="auto">
          <a:xfrm>
            <a:off x="0" y="1428736"/>
            <a:ext cx="9143999" cy="4786346"/>
          </a:xfrm>
          <a:prstGeom prst="rect">
            <a:avLst/>
          </a:prstGeom>
          <a:noFill/>
        </p:spPr>
      </p:pic>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body" idx="1"/>
          </p:nvPr>
        </p:nvSpPr>
        <p:spPr>
          <a:xfrm>
            <a:off x="457200" y="1600200"/>
            <a:ext cx="8229600" cy="4781550"/>
          </a:xfrm>
        </p:spPr>
        <p:txBody>
          <a:bodyPr/>
          <a:lstStyle/>
          <a:p>
            <a:pPr algn="justLow">
              <a:lnSpc>
                <a:spcPct val="90000"/>
              </a:lnSpc>
            </a:pPr>
            <a:r>
              <a:rPr lang="fa-IR" dirty="0">
                <a:cs typeface="B Nazanin" pitchFamily="2" charset="-78"/>
              </a:rPr>
              <a:t>برا</a:t>
            </a:r>
            <a:r>
              <a:rPr lang="ar-SA" dirty="0">
                <a:cs typeface="B Nazanin" pitchFamily="2" charset="-78"/>
              </a:rPr>
              <a:t>ی اشتعال سوخت سه عامل لازم است. </a:t>
            </a:r>
            <a:endParaRPr lang="en-US" dirty="0">
              <a:cs typeface="B Nazanin" pitchFamily="2" charset="-78"/>
            </a:endParaRPr>
          </a:p>
          <a:p>
            <a:pPr algn="justLow">
              <a:lnSpc>
                <a:spcPct val="90000"/>
              </a:lnSpc>
              <a:buFontTx/>
              <a:buNone/>
            </a:pPr>
            <a:r>
              <a:rPr lang="fa-IR" b="1" dirty="0">
                <a:solidFill>
                  <a:srgbClr val="FF0000"/>
                </a:solidFill>
                <a:cs typeface="B Nazanin" pitchFamily="2" charset="-78"/>
              </a:rPr>
              <a:t>1)</a:t>
            </a:r>
            <a:r>
              <a:rPr lang="en-US" b="1" dirty="0">
                <a:solidFill>
                  <a:srgbClr val="FF0000"/>
                </a:solidFill>
                <a:cs typeface="B Nazanin" pitchFamily="2" charset="-78"/>
              </a:rPr>
              <a:t> </a:t>
            </a:r>
            <a:r>
              <a:rPr lang="fa-IR" b="1" dirty="0">
                <a:solidFill>
                  <a:srgbClr val="FF0000"/>
                </a:solidFill>
                <a:cs typeface="B Nazanin" pitchFamily="2" charset="-78"/>
              </a:rPr>
              <a:t>ماده سوخت</a:t>
            </a:r>
            <a:r>
              <a:rPr lang="ar-SA" b="1" dirty="0">
                <a:solidFill>
                  <a:srgbClr val="FF0000"/>
                </a:solidFill>
                <a:cs typeface="B Nazanin" pitchFamily="2" charset="-78"/>
              </a:rPr>
              <a:t>ی</a:t>
            </a:r>
            <a:endParaRPr lang="en-US" b="1" dirty="0">
              <a:solidFill>
                <a:srgbClr val="FF0000"/>
              </a:solidFill>
              <a:cs typeface="B Nazanin" pitchFamily="2" charset="-78"/>
            </a:endParaRPr>
          </a:p>
          <a:p>
            <a:pPr algn="justLow">
              <a:lnSpc>
                <a:spcPct val="90000"/>
              </a:lnSpc>
              <a:buFontTx/>
              <a:buNone/>
            </a:pPr>
            <a:r>
              <a:rPr lang="fa-IR" b="1" dirty="0">
                <a:solidFill>
                  <a:srgbClr val="FF0000"/>
                </a:solidFill>
                <a:cs typeface="B Nazanin" pitchFamily="2" charset="-78"/>
              </a:rPr>
              <a:t>2) گرما </a:t>
            </a:r>
            <a:endParaRPr lang="en-US" b="1" dirty="0">
              <a:solidFill>
                <a:srgbClr val="FF0000"/>
              </a:solidFill>
              <a:cs typeface="B Nazanin" pitchFamily="2" charset="-78"/>
            </a:endParaRPr>
          </a:p>
          <a:p>
            <a:pPr algn="justLow">
              <a:lnSpc>
                <a:spcPct val="90000"/>
              </a:lnSpc>
              <a:buFontTx/>
              <a:buNone/>
            </a:pPr>
            <a:r>
              <a:rPr lang="fa-IR" b="1" dirty="0">
                <a:solidFill>
                  <a:srgbClr val="FF0000"/>
                </a:solidFill>
                <a:cs typeface="B Nazanin" pitchFamily="2" charset="-78"/>
              </a:rPr>
              <a:t>3) اكس</a:t>
            </a:r>
            <a:r>
              <a:rPr lang="ar-SA" b="1" dirty="0">
                <a:solidFill>
                  <a:srgbClr val="FF0000"/>
                </a:solidFill>
                <a:cs typeface="B Nazanin" pitchFamily="2" charset="-78"/>
              </a:rPr>
              <a:t>یژن </a:t>
            </a:r>
            <a:endParaRPr lang="en-US" b="1" dirty="0">
              <a:solidFill>
                <a:srgbClr val="FF0000"/>
              </a:solidFill>
              <a:cs typeface="B Nazanin" pitchFamily="2" charset="-78"/>
            </a:endParaRPr>
          </a:p>
          <a:p>
            <a:pPr algn="justLow">
              <a:lnSpc>
                <a:spcPct val="90000"/>
              </a:lnSpc>
            </a:pPr>
            <a:r>
              <a:rPr lang="fa-IR" dirty="0">
                <a:cs typeface="B Nazanin" pitchFamily="2" charset="-78"/>
              </a:rPr>
              <a:t>كه مثلث</a:t>
            </a:r>
            <a:r>
              <a:rPr lang="ar-SA" dirty="0">
                <a:cs typeface="B Nazanin" pitchFamily="2" charset="-78"/>
              </a:rPr>
              <a:t>ی آتش را تشكیل می‌دهند.</a:t>
            </a:r>
            <a:endParaRPr lang="ar-SA" b="1" dirty="0">
              <a:cs typeface="B Nazanin" pitchFamily="2" charset="-78"/>
            </a:endParaRPr>
          </a:p>
          <a:p>
            <a:pPr algn="justLow">
              <a:lnSpc>
                <a:spcPct val="90000"/>
              </a:lnSpc>
            </a:pPr>
            <a:r>
              <a:rPr lang="ar-SA" sz="2800" dirty="0">
                <a:solidFill>
                  <a:schemeClr val="accent2"/>
                </a:solidFill>
                <a:cs typeface="B Nazanin" pitchFamily="2" charset="-78"/>
              </a:rPr>
              <a:t>اگر یكی از اضلاع این مثلث قطع شود، اشتعال از بین خواهد رفت. </a:t>
            </a:r>
            <a:endParaRPr lang="fa-IR" sz="2800" dirty="0">
              <a:solidFill>
                <a:schemeClr val="accent2"/>
              </a:solidFill>
              <a:cs typeface="B Nazanin" pitchFamily="2" charset="-78"/>
            </a:endParaRPr>
          </a:p>
          <a:p>
            <a:pPr algn="justLow">
              <a:lnSpc>
                <a:spcPct val="90000"/>
              </a:lnSpc>
            </a:pPr>
            <a:r>
              <a:rPr lang="ar-SA" dirty="0">
                <a:cs typeface="B Nazanin" pitchFamily="2" charset="-78"/>
              </a:rPr>
              <a:t>در موتورهای بنزینی برای خاموش نمودن موتور، گرما یعنی جرقه را قطع می‌كنند</a:t>
            </a:r>
            <a:r>
              <a:rPr lang="fa-IR" dirty="0">
                <a:cs typeface="B Nazanin" pitchFamily="2" charset="-78"/>
              </a:rPr>
              <a:t>.</a:t>
            </a:r>
          </a:p>
          <a:p>
            <a:pPr algn="justLow">
              <a:lnSpc>
                <a:spcPct val="90000"/>
              </a:lnSpc>
            </a:pPr>
            <a:r>
              <a:rPr lang="ar-SA" dirty="0">
                <a:cs typeface="B Nazanin" pitchFamily="2" charset="-78"/>
              </a:rPr>
              <a:t>در موتورهای دیزلی ماده سوختی را قطع می‌كنند.</a:t>
            </a:r>
            <a:endParaRPr lang="en-US" dirty="0">
              <a:cs typeface="B Nazanin" pitchFamily="2" charset="-78"/>
            </a:endParaRPr>
          </a:p>
        </p:txBody>
      </p:sp>
      <p:sp>
        <p:nvSpPr>
          <p:cNvPr id="14339" name="AutoShape 3"/>
          <p:cNvSpPr>
            <a:spLocks noChangeArrowheads="1"/>
          </p:cNvSpPr>
          <p:nvPr/>
        </p:nvSpPr>
        <p:spPr bwMode="auto">
          <a:xfrm>
            <a:off x="1042988" y="2036763"/>
            <a:ext cx="1800225" cy="1584325"/>
          </a:xfrm>
          <a:prstGeom prst="triangle">
            <a:avLst>
              <a:gd name="adj" fmla="val 50000"/>
            </a:avLst>
          </a:prstGeom>
          <a:solidFill>
            <a:srgbClr val="FFCC00"/>
          </a:solidFill>
          <a:ln w="22225">
            <a:solidFill>
              <a:schemeClr val="tx1"/>
            </a:solidFill>
            <a:miter lim="800000"/>
            <a:headEnd/>
            <a:tailEnd/>
          </a:ln>
          <a:effectLst/>
        </p:spPr>
        <p:txBody>
          <a:bodyPr wrap="none" anchor="ctr"/>
          <a:lstStyle/>
          <a:p>
            <a:endParaRPr lang="fa-IR"/>
          </a:p>
        </p:txBody>
      </p:sp>
      <p:sp>
        <p:nvSpPr>
          <p:cNvPr id="14340" name="Text Box 4"/>
          <p:cNvSpPr txBox="1">
            <a:spLocks noChangeArrowheads="1"/>
          </p:cNvSpPr>
          <p:nvPr/>
        </p:nvSpPr>
        <p:spPr bwMode="auto">
          <a:xfrm rot="3468232">
            <a:off x="2220912" y="2493963"/>
            <a:ext cx="644525" cy="457200"/>
          </a:xfrm>
          <a:prstGeom prst="rect">
            <a:avLst/>
          </a:prstGeom>
          <a:noFill/>
          <a:ln w="9525">
            <a:noFill/>
            <a:miter lim="800000"/>
            <a:headEnd/>
            <a:tailEnd/>
          </a:ln>
          <a:effectLst/>
        </p:spPr>
        <p:txBody>
          <a:bodyPr wrap="none">
            <a:spAutoFit/>
          </a:bodyPr>
          <a:lstStyle/>
          <a:p>
            <a:r>
              <a:rPr lang="fa-IR" sz="2400" b="0"/>
              <a:t>گرما</a:t>
            </a:r>
            <a:endParaRPr lang="en-US" sz="2400" b="0"/>
          </a:p>
        </p:txBody>
      </p:sp>
      <p:sp>
        <p:nvSpPr>
          <p:cNvPr id="14341" name="Text Box 5"/>
          <p:cNvSpPr txBox="1">
            <a:spLocks noChangeArrowheads="1"/>
          </p:cNvSpPr>
          <p:nvPr/>
        </p:nvSpPr>
        <p:spPr bwMode="auto">
          <a:xfrm rot="18077410">
            <a:off x="532607" y="2547144"/>
            <a:ext cx="1477962" cy="457200"/>
          </a:xfrm>
          <a:prstGeom prst="rect">
            <a:avLst/>
          </a:prstGeom>
          <a:noFill/>
          <a:ln w="9525">
            <a:noFill/>
            <a:miter lim="800000"/>
            <a:headEnd/>
            <a:tailEnd/>
          </a:ln>
          <a:effectLst/>
        </p:spPr>
        <p:txBody>
          <a:bodyPr wrap="none">
            <a:spAutoFit/>
          </a:bodyPr>
          <a:lstStyle/>
          <a:p>
            <a:r>
              <a:rPr lang="fa-IR" sz="2400" b="0"/>
              <a:t>ماده مسوختی</a:t>
            </a:r>
            <a:endParaRPr lang="en-US" sz="2400" b="0"/>
          </a:p>
        </p:txBody>
      </p:sp>
      <p:sp>
        <p:nvSpPr>
          <p:cNvPr id="14342" name="Text Box 6"/>
          <p:cNvSpPr txBox="1">
            <a:spLocks noChangeArrowheads="1"/>
          </p:cNvSpPr>
          <p:nvPr/>
        </p:nvSpPr>
        <p:spPr bwMode="auto">
          <a:xfrm>
            <a:off x="1497013" y="3548063"/>
            <a:ext cx="914400" cy="457200"/>
          </a:xfrm>
          <a:prstGeom prst="rect">
            <a:avLst/>
          </a:prstGeom>
          <a:noFill/>
          <a:ln w="9525">
            <a:noFill/>
            <a:miter lim="800000"/>
            <a:headEnd/>
            <a:tailEnd/>
          </a:ln>
          <a:effectLst/>
        </p:spPr>
        <p:txBody>
          <a:bodyPr wrap="none">
            <a:spAutoFit/>
          </a:bodyPr>
          <a:lstStyle/>
          <a:p>
            <a:r>
              <a:rPr lang="fa-IR" sz="2400" b="0"/>
              <a:t>اکسیژن</a:t>
            </a:r>
            <a:endParaRPr lang="en-US" sz="2400" b="0"/>
          </a:p>
        </p:txBody>
      </p:sp>
      <p:sp>
        <p:nvSpPr>
          <p:cNvPr id="14344" name="Rectangle 8"/>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دوم : منابع توان</a:t>
            </a:r>
            <a:endParaRPr lang="en-US" sz="2400" b="0">
              <a:solidFill>
                <a:srgbClr val="FFFFCC"/>
              </a:solidFill>
            </a:endParaRPr>
          </a:p>
        </p:txBody>
      </p:sp>
      <p:sp>
        <p:nvSpPr>
          <p:cNvPr id="9" name="Footer Placeholder 8"/>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44770" name="Picture 2" descr="C:\Users\Se7en\Desktop\2017-10-09 10_12_42-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14907"/>
          </a:xfrm>
          <a:prstGeom prst="rect">
            <a:avLst/>
          </a:prstGeom>
          <a:noFill/>
        </p:spPr>
      </p:pic>
    </p:spTree>
  </p:cSld>
  <p:clrMapOvr>
    <a:masterClrMapping/>
  </p:clrMapOvr>
  <p:transition spd="med">
    <p:fade/>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45794" name="Picture 2" descr="C:\Users\Se7en\Desktop\2017-10-09 10_13_02-Mashinhaye Keshavarzi(Yavari).pdf - Nitro Pro.jpg"/>
          <p:cNvPicPr>
            <a:picLocks noGrp="1" noChangeAspect="1" noChangeArrowheads="1"/>
          </p:cNvPicPr>
          <p:nvPr>
            <p:ph idx="1"/>
          </p:nvPr>
        </p:nvPicPr>
        <p:blipFill>
          <a:blip r:embed="rId2"/>
          <a:srcRect/>
          <a:stretch>
            <a:fillRect/>
          </a:stretch>
        </p:blipFill>
        <p:spPr bwMode="auto">
          <a:xfrm>
            <a:off x="0" y="1428737"/>
            <a:ext cx="9144000" cy="4786346"/>
          </a:xfrm>
          <a:prstGeom prst="rect">
            <a:avLst/>
          </a:prstGeom>
          <a:noFill/>
        </p:spPr>
      </p:pic>
    </p:spTree>
  </p:cSld>
  <p:clrMapOvr>
    <a:masterClrMapping/>
  </p:clrMapOvr>
  <p:transition spd="med">
    <p:fade/>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46818" name="Picture 2" descr="C:\Users\Se7en\Desktop\2017-10-09 10_13_22-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6"/>
          </a:xfrm>
          <a:prstGeom prst="rect">
            <a:avLst/>
          </a:prstGeom>
          <a:noFill/>
        </p:spPr>
      </p:pic>
    </p:spTree>
  </p:cSld>
  <p:clrMapOvr>
    <a:masterClrMapping/>
  </p:clrMapOvr>
  <p:transition spd="med">
    <p:fade/>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47842" name="Picture 2" descr="C:\Users\Se7en\Desktop\2017-10-09 10_13_43-Mashinhaye Keshavarzi(Yavari).pdf - Nitro Pro.jpg"/>
          <p:cNvPicPr>
            <a:picLocks noGrp="1" noChangeAspect="1" noChangeArrowheads="1"/>
          </p:cNvPicPr>
          <p:nvPr>
            <p:ph idx="1"/>
          </p:nvPr>
        </p:nvPicPr>
        <p:blipFill>
          <a:blip r:embed="rId2"/>
          <a:srcRect/>
          <a:stretch>
            <a:fillRect/>
          </a:stretch>
        </p:blipFill>
        <p:spPr bwMode="auto">
          <a:xfrm>
            <a:off x="1" y="1428737"/>
            <a:ext cx="9144000" cy="4786346"/>
          </a:xfrm>
          <a:prstGeom prst="rect">
            <a:avLst/>
          </a:prstGeom>
          <a:noFill/>
        </p:spPr>
      </p:pic>
    </p:spTree>
  </p:cSld>
  <p:clrMapOvr>
    <a:masterClrMapping/>
  </p:clrMapOvr>
  <p:transition spd="med">
    <p:fade/>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48866" name="Picture 2" descr="C:\Users\Se7en\Desktop\2017-10-09 10_14_05-Mashinhaye Keshavarzi(Yavari).pdf - Nitro Pro.jpg"/>
          <p:cNvPicPr>
            <a:picLocks noGrp="1" noChangeAspect="1" noChangeArrowheads="1"/>
          </p:cNvPicPr>
          <p:nvPr>
            <p:ph idx="1"/>
          </p:nvPr>
        </p:nvPicPr>
        <p:blipFill>
          <a:blip r:embed="rId2"/>
          <a:srcRect/>
          <a:stretch>
            <a:fillRect/>
          </a:stretch>
        </p:blipFill>
        <p:spPr bwMode="auto">
          <a:xfrm>
            <a:off x="0" y="1428736"/>
            <a:ext cx="9143999" cy="4786346"/>
          </a:xfrm>
          <a:prstGeom prst="rect">
            <a:avLst/>
          </a:prstGeom>
          <a:noFill/>
        </p:spPr>
      </p:pic>
    </p:spTree>
  </p:cSld>
  <p:clrMapOvr>
    <a:masterClrMapping/>
  </p:clrMapOvr>
  <p:transition spd="med">
    <p:fade/>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49890" name="Picture 2" descr="C:\Users\Se7en\Desktop\2017-10-09 10_14_29-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6"/>
          </a:xfrm>
          <a:prstGeom prst="rect">
            <a:avLst/>
          </a:prstGeom>
          <a:noFill/>
        </p:spPr>
      </p:pic>
    </p:spTree>
  </p:cSld>
  <p:clrMapOvr>
    <a:masterClrMapping/>
  </p:clrMapOvr>
  <p:transition spd="med">
    <p:fade/>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50914" name="Picture 2" descr="C:\Users\Se7en\Desktop\2017-10-09 10_14_52-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6"/>
          </a:xfrm>
          <a:prstGeom prst="rect">
            <a:avLst/>
          </a:prstGeom>
          <a:noFill/>
        </p:spPr>
      </p:pic>
    </p:spTree>
  </p:cSld>
  <p:clrMapOvr>
    <a:masterClrMapping/>
  </p:clrMapOvr>
  <p:transition spd="med">
    <p:fade/>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51938" name="Picture 2" descr="C:\Users\Se7en\Desktop\2017-10-09 10_15_14-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6"/>
          </a:xfrm>
          <a:prstGeom prst="rect">
            <a:avLst/>
          </a:prstGeom>
          <a:noFill/>
        </p:spPr>
      </p:pic>
    </p:spTree>
  </p:cSld>
  <p:clrMapOvr>
    <a:masterClrMapping/>
  </p:clrMapOvr>
  <p:transition spd="med">
    <p:fade/>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52962" name="Picture 2" descr="C:\Users\Se7en\Desktop\2017-10-09 10_15_34-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6"/>
          </a:xfrm>
          <a:prstGeom prst="rect">
            <a:avLst/>
          </a:prstGeom>
          <a:noFill/>
        </p:spPr>
      </p:pic>
    </p:spTree>
  </p:cSld>
  <p:clrMapOvr>
    <a:masterClrMapping/>
  </p:clrMapOvr>
  <p:transition spd="med">
    <p:fade/>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53986" name="Picture 2" descr="C:\Users\Se7en\Desktop\2017-10-09 10_15_55-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5"/>
          </a:xfrm>
          <a:prstGeom prst="rect">
            <a:avLst/>
          </a:prstGeom>
          <a:noFill/>
        </p:spPr>
      </p:pic>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idx="1"/>
          </p:nvPr>
        </p:nvSpPr>
        <p:spPr>
          <a:xfrm>
            <a:off x="385763" y="1600200"/>
            <a:ext cx="8507412" cy="4781550"/>
          </a:xfrm>
        </p:spPr>
        <p:txBody>
          <a:bodyPr/>
          <a:lstStyle/>
          <a:p>
            <a:pPr algn="justLow">
              <a:lnSpc>
                <a:spcPct val="90000"/>
              </a:lnSpc>
              <a:buFontTx/>
              <a:buNone/>
            </a:pPr>
            <a:r>
              <a:rPr lang="fa-IR" sz="3000" b="1" dirty="0">
                <a:cs typeface="B Nazanin" pitchFamily="2" charset="-78"/>
              </a:rPr>
              <a:t>سوخت چگونه توان تول</a:t>
            </a:r>
            <a:r>
              <a:rPr lang="ar-SA" sz="3000" b="1" dirty="0">
                <a:cs typeface="B Nazanin" pitchFamily="2" charset="-78"/>
              </a:rPr>
              <a:t>ید می‌نماید </a:t>
            </a:r>
            <a:endParaRPr lang="en-US" sz="3000" u="sng" dirty="0">
              <a:cs typeface="B Nazanin" pitchFamily="2" charset="-78"/>
            </a:endParaRPr>
          </a:p>
          <a:p>
            <a:pPr algn="justLow">
              <a:lnSpc>
                <a:spcPct val="90000"/>
              </a:lnSpc>
            </a:pPr>
            <a:r>
              <a:rPr lang="fa-IR" sz="3000" dirty="0">
                <a:cs typeface="B Nazanin" pitchFamily="2" charset="-78"/>
              </a:rPr>
              <a:t>از سوختن، گرما تول</a:t>
            </a:r>
            <a:r>
              <a:rPr lang="ar-SA" sz="3000" dirty="0">
                <a:cs typeface="B Nazanin" pitchFamily="2" charset="-78"/>
              </a:rPr>
              <a:t>ید می‌شود. این گرما هوا و گازهای همراه خود یا اطراف را منبسط می‌نماید. انبساط باعث تولید فشار و نیرو است. </a:t>
            </a:r>
            <a:endParaRPr lang="fa-IR" sz="3000" dirty="0">
              <a:cs typeface="B Nazanin" pitchFamily="2" charset="-78"/>
            </a:endParaRPr>
          </a:p>
          <a:p>
            <a:pPr algn="justLow">
              <a:lnSpc>
                <a:spcPct val="90000"/>
              </a:lnSpc>
            </a:pPr>
            <a:r>
              <a:rPr lang="fa-IR" sz="3000" dirty="0">
                <a:solidFill>
                  <a:schemeClr val="accent2"/>
                </a:solidFill>
                <a:cs typeface="B Nazanin" pitchFamily="2" charset="-78"/>
              </a:rPr>
              <a:t>هرچه حجم هوا ب</a:t>
            </a:r>
            <a:r>
              <a:rPr lang="ar-SA" sz="3000" dirty="0">
                <a:solidFill>
                  <a:schemeClr val="accent2"/>
                </a:solidFill>
                <a:cs typeface="B Nazanin" pitchFamily="2" charset="-78"/>
              </a:rPr>
              <a:t>یشتر ولی فضای محبوس كوچكتر باشد، افزایش دما و در نتیجه نیروی تولیدی زیادتر خواهد شد. موتورها حجم زیادی از هوا را در فضای كوچكی كه فضای مرده می‌نامیم جمع می‌كنند. در لحظه‌ای مشخص، جرقه‌‌ای زده می‌شود و تمامی سوخت دفعتاً محترق یا منفجر می‌گردد. </a:t>
            </a:r>
            <a:endParaRPr lang="fa-IR" sz="3000" dirty="0">
              <a:solidFill>
                <a:schemeClr val="accent2"/>
              </a:solidFill>
              <a:cs typeface="B Nazanin" pitchFamily="2" charset="-78"/>
            </a:endParaRPr>
          </a:p>
          <a:p>
            <a:pPr algn="justLow">
              <a:lnSpc>
                <a:spcPct val="90000"/>
              </a:lnSpc>
            </a:pPr>
            <a:r>
              <a:rPr lang="ar-SA" sz="3000" dirty="0">
                <a:cs typeface="B Nazanin" pitchFamily="2" charset="-78"/>
              </a:rPr>
              <a:t>دوعمل </a:t>
            </a:r>
            <a:r>
              <a:rPr lang="ar-SA" sz="3000" dirty="0">
                <a:solidFill>
                  <a:srgbClr val="C00000"/>
                </a:solidFill>
                <a:cs typeface="B Nazanin" pitchFamily="2" charset="-78"/>
              </a:rPr>
              <a:t>تراكم و سرعت </a:t>
            </a:r>
            <a:r>
              <a:rPr lang="ar-SA" sz="3000" dirty="0">
                <a:cs typeface="B Nazanin" pitchFamily="2" charset="-78"/>
              </a:rPr>
              <a:t>احتراق توان قابل توجهی تولید می‌نمایند. موتورهای بنزینی را به همین سبب، موتورهای انفجاری نیز می‌نامند. </a:t>
            </a:r>
            <a:endParaRPr lang="en-US" sz="3000" dirty="0">
              <a:cs typeface="B Nazanin" pitchFamily="2" charset="-78"/>
            </a:endParaRPr>
          </a:p>
        </p:txBody>
      </p:sp>
      <p:sp>
        <p:nvSpPr>
          <p:cNvPr id="15363"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دوم : منابع توان</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55010" name="Picture 2" descr="C:\Users\Se7en\Desktop\2017-10-09 10_16_16-Mashinhaye Keshavarzi(Yavari).pdf - Nitro Pro.jpg"/>
          <p:cNvPicPr>
            <a:picLocks noGrp="1" noChangeAspect="1" noChangeArrowheads="1"/>
          </p:cNvPicPr>
          <p:nvPr>
            <p:ph idx="1"/>
          </p:nvPr>
        </p:nvPicPr>
        <p:blipFill>
          <a:blip r:embed="rId2"/>
          <a:srcRect/>
          <a:stretch>
            <a:fillRect/>
          </a:stretch>
        </p:blipFill>
        <p:spPr bwMode="auto">
          <a:xfrm>
            <a:off x="1" y="1428736"/>
            <a:ext cx="9144000" cy="4714908"/>
          </a:xfrm>
          <a:prstGeom prst="rect">
            <a:avLst/>
          </a:prstGeom>
          <a:noFill/>
        </p:spPr>
      </p:pic>
    </p:spTree>
  </p:cSld>
  <p:clrMapOvr>
    <a:masterClrMapping/>
  </p:clrMapOvr>
  <p:transition spd="med">
    <p:fade/>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56034" name="Picture 2" descr="C:\Users\Se7en\Desktop\2017-10-09 10_16_39-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6"/>
          </a:xfrm>
          <a:prstGeom prst="rect">
            <a:avLst/>
          </a:prstGeom>
          <a:noFill/>
        </p:spPr>
      </p:pic>
    </p:spTree>
  </p:cSld>
  <p:clrMapOvr>
    <a:masterClrMapping/>
  </p:clrMapOvr>
  <p:transition spd="med">
    <p:fade/>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57058" name="Picture 2" descr="C:\Users\Se7en\Desktop\2017-10-09 10_16_58-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5"/>
          </a:xfrm>
          <a:prstGeom prst="rect">
            <a:avLst/>
          </a:prstGeom>
          <a:noFill/>
        </p:spPr>
      </p:pic>
    </p:spTree>
  </p:cSld>
  <p:clrMapOvr>
    <a:masterClrMapping/>
  </p:clrMapOvr>
  <p:transition spd="med">
    <p:fade/>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58082" name="Picture 2" descr="C:\Users\Se7en\Desktop\2017-10-09 10_36_02-Mashinhaye Keshavarzi(Yavari).pdf - Nitro Pro.jpg"/>
          <p:cNvPicPr>
            <a:picLocks noGrp="1" noChangeAspect="1" noChangeArrowheads="1"/>
          </p:cNvPicPr>
          <p:nvPr>
            <p:ph idx="1"/>
          </p:nvPr>
        </p:nvPicPr>
        <p:blipFill>
          <a:blip r:embed="rId2"/>
          <a:srcRect/>
          <a:stretch>
            <a:fillRect/>
          </a:stretch>
        </p:blipFill>
        <p:spPr bwMode="auto">
          <a:xfrm>
            <a:off x="1" y="1428737"/>
            <a:ext cx="9144000" cy="4786346"/>
          </a:xfrm>
          <a:prstGeom prst="rect">
            <a:avLst/>
          </a:prstGeom>
          <a:noFill/>
        </p:spPr>
      </p:pic>
    </p:spTree>
  </p:cSld>
  <p:clrMapOvr>
    <a:masterClrMapping/>
  </p:clrMapOvr>
  <p:transition spd="med">
    <p:fade/>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59106" name="Picture 2" descr="C:\Users\Se7en\Desktop\2017-10-09 10_36_31-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6"/>
          </a:xfrm>
          <a:prstGeom prst="rect">
            <a:avLst/>
          </a:prstGeom>
          <a:noFill/>
        </p:spPr>
      </p:pic>
    </p:spTree>
  </p:cSld>
  <p:clrMapOvr>
    <a:masterClrMapping/>
  </p:clrMapOvr>
  <p:transition spd="med">
    <p:fade/>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60130" name="Picture 2" descr="C:\Users\Se7en\Desktop\2017-10-09 10_37_16-Mashinhaye Keshavarzi(Yavari).pdf - Nitro Pro.jpg"/>
          <p:cNvPicPr>
            <a:picLocks noGrp="1" noChangeAspect="1" noChangeArrowheads="1"/>
          </p:cNvPicPr>
          <p:nvPr>
            <p:ph idx="1"/>
          </p:nvPr>
        </p:nvPicPr>
        <p:blipFill>
          <a:blip r:embed="rId2"/>
          <a:srcRect/>
          <a:stretch>
            <a:fillRect/>
          </a:stretch>
        </p:blipFill>
        <p:spPr bwMode="auto">
          <a:xfrm>
            <a:off x="0" y="1357298"/>
            <a:ext cx="9144000" cy="4857784"/>
          </a:xfrm>
          <a:prstGeom prst="rect">
            <a:avLst/>
          </a:prstGeom>
          <a:noFill/>
        </p:spPr>
      </p:pic>
    </p:spTree>
  </p:cSld>
  <p:clrMapOvr>
    <a:masterClrMapping/>
  </p:clrMapOvr>
  <p:transition spd="med">
    <p:fade/>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61154" name="Picture 2" descr="C:\Users\Se7en\Desktop\2017-10-09 10_37_39-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14907"/>
          </a:xfrm>
          <a:prstGeom prst="rect">
            <a:avLst/>
          </a:prstGeom>
          <a:noFill/>
        </p:spPr>
      </p:pic>
    </p:spTree>
  </p:cSld>
  <p:clrMapOvr>
    <a:masterClrMapping/>
  </p:clrMapOvr>
  <p:transition spd="med">
    <p:fade/>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62178" name="Picture 2" descr="C:\Users\Se7en\Desktop\2017-10-09 10_38_02-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14907"/>
          </a:xfrm>
          <a:prstGeom prst="rect">
            <a:avLst/>
          </a:prstGeom>
          <a:noFill/>
        </p:spPr>
      </p:pic>
    </p:spTree>
  </p:cSld>
  <p:clrMapOvr>
    <a:masterClrMapping/>
  </p:clrMapOvr>
  <p:transition spd="med">
    <p:fade/>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63202" name="Picture 2" descr="C:\Users\Se7en\Desktop\2017-10-09 10_38_27-Mashinhaye Keshavarzi(Yavari).pdf - Nitro Pro.jpg"/>
          <p:cNvPicPr>
            <a:picLocks noGrp="1" noChangeAspect="1" noChangeArrowheads="1"/>
          </p:cNvPicPr>
          <p:nvPr>
            <p:ph idx="1"/>
          </p:nvPr>
        </p:nvPicPr>
        <p:blipFill>
          <a:blip r:embed="rId2"/>
          <a:srcRect/>
          <a:stretch>
            <a:fillRect/>
          </a:stretch>
        </p:blipFill>
        <p:spPr bwMode="auto">
          <a:xfrm>
            <a:off x="0" y="1428737"/>
            <a:ext cx="9143999" cy="4786346"/>
          </a:xfrm>
          <a:prstGeom prst="rect">
            <a:avLst/>
          </a:prstGeom>
          <a:noFill/>
        </p:spPr>
      </p:pic>
    </p:spTree>
  </p:cSld>
  <p:clrMapOvr>
    <a:masterClrMapping/>
  </p:clrMapOvr>
  <p:transition spd="med">
    <p:fade/>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64226" name="Picture 2" descr="C:\Users\Se7en\Desktop\2017-10-09 10_38_58-Mashinhaye Keshavarzi(Yavari).pdf - Nitro Pro.jpg"/>
          <p:cNvPicPr>
            <a:picLocks noGrp="1" noChangeAspect="1" noChangeArrowheads="1"/>
          </p:cNvPicPr>
          <p:nvPr>
            <p:ph idx="1"/>
          </p:nvPr>
        </p:nvPicPr>
        <p:blipFill>
          <a:blip r:embed="rId2"/>
          <a:srcRect/>
          <a:stretch>
            <a:fillRect/>
          </a:stretch>
        </p:blipFill>
        <p:spPr bwMode="auto">
          <a:xfrm>
            <a:off x="0" y="1428736"/>
            <a:ext cx="9143999" cy="4786346"/>
          </a:xfrm>
          <a:prstGeom prst="rect">
            <a:avLst/>
          </a:prstGeom>
          <a:noFill/>
        </p:spPr>
      </p:pic>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sz="half" idx="1"/>
          </p:nvPr>
        </p:nvSpPr>
        <p:spPr>
          <a:xfrm>
            <a:off x="457200" y="1600200"/>
            <a:ext cx="8218488" cy="4525963"/>
          </a:xfrm>
        </p:spPr>
        <p:txBody>
          <a:bodyPr/>
          <a:lstStyle/>
          <a:p>
            <a:pPr algn="justLow">
              <a:buFontTx/>
              <a:buNone/>
            </a:pPr>
            <a:r>
              <a:rPr lang="fa-IR" sz="2800" b="1" dirty="0">
                <a:cs typeface="B Nazanin" pitchFamily="2" charset="-78"/>
              </a:rPr>
              <a:t>ساختمان داخلی موتورهای بنزینی</a:t>
            </a:r>
            <a:endParaRPr lang="en-US" sz="2800" b="1" dirty="0">
              <a:cs typeface="B Nazanin" pitchFamily="2" charset="-78"/>
            </a:endParaRPr>
          </a:p>
        </p:txBody>
      </p:sp>
      <p:pic>
        <p:nvPicPr>
          <p:cNvPr id="16387" name="Picture 3"/>
          <p:cNvPicPr>
            <a:picLocks noChangeAspect="1" noChangeArrowheads="1"/>
          </p:cNvPicPr>
          <p:nvPr/>
        </p:nvPicPr>
        <p:blipFill>
          <a:blip r:embed="rId3"/>
          <a:srcRect/>
          <a:stretch>
            <a:fillRect/>
          </a:stretch>
        </p:blipFill>
        <p:spPr bwMode="auto">
          <a:xfrm>
            <a:off x="107950" y="2205038"/>
            <a:ext cx="4968875" cy="4306887"/>
          </a:xfrm>
          <a:prstGeom prst="rect">
            <a:avLst/>
          </a:prstGeom>
          <a:noFill/>
          <a:ln w="9525">
            <a:noFill/>
            <a:miter lim="800000"/>
            <a:headEnd/>
            <a:tailEnd/>
          </a:ln>
          <a:effectLst/>
        </p:spPr>
      </p:pic>
      <p:graphicFrame>
        <p:nvGraphicFramePr>
          <p:cNvPr id="16393" name="Object 9"/>
          <p:cNvGraphicFramePr>
            <a:graphicFrameLocks noGrp="1" noChangeAspect="1"/>
          </p:cNvGraphicFramePr>
          <p:nvPr>
            <p:ph sz="half" idx="2"/>
          </p:nvPr>
        </p:nvGraphicFramePr>
        <p:xfrm>
          <a:off x="5865813" y="2435225"/>
          <a:ext cx="2019300" cy="3873500"/>
        </p:xfrm>
        <a:graphic>
          <a:graphicData uri="http://schemas.openxmlformats.org/presentationml/2006/ole">
            <mc:AlternateContent xmlns:mc="http://schemas.openxmlformats.org/markup-compatibility/2006">
              <mc:Choice xmlns:v="urn:schemas-microsoft-com:vml" Requires="v">
                <p:oleObj spid="_x0000_s16401" name="Image" r:id="rId4" imgW="2019048" imgH="3873016" progId="">
                  <p:embed/>
                </p:oleObj>
              </mc:Choice>
              <mc:Fallback>
                <p:oleObj name="Image" r:id="rId4" imgW="2019048" imgH="3873016" progId="">
                  <p:embed/>
                  <p:pic>
                    <p:nvPicPr>
                      <p:cNvPr id="0" name="Picture 1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5813" y="2435225"/>
                        <a:ext cx="2019300" cy="387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96" name="Rectangle 12"/>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دوم : منابع توان</a:t>
            </a:r>
            <a:endParaRPr lang="en-US" sz="2400" b="0">
              <a:solidFill>
                <a:srgbClr val="FFFFCC"/>
              </a:solidFill>
            </a:endParaRPr>
          </a:p>
        </p:txBody>
      </p:sp>
      <p:sp>
        <p:nvSpPr>
          <p:cNvPr id="7" name="Footer Placeholder 6"/>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65250" name="Picture 2" descr="C:\Users\Se7en\Desktop\2017-10-09 10_39_20-Mashinhaye Keshavarzi(Yavari).pdf - Nitro Pro.jpg"/>
          <p:cNvPicPr>
            <a:picLocks noGrp="1" noChangeAspect="1" noChangeArrowheads="1"/>
          </p:cNvPicPr>
          <p:nvPr>
            <p:ph idx="1"/>
          </p:nvPr>
        </p:nvPicPr>
        <p:blipFill>
          <a:blip r:embed="rId2"/>
          <a:srcRect/>
          <a:stretch>
            <a:fillRect/>
          </a:stretch>
        </p:blipFill>
        <p:spPr bwMode="auto">
          <a:xfrm>
            <a:off x="0" y="1428736"/>
            <a:ext cx="9143999" cy="4714908"/>
          </a:xfrm>
          <a:prstGeom prst="rect">
            <a:avLst/>
          </a:prstGeom>
          <a:noFill/>
        </p:spPr>
      </p:pic>
    </p:spTree>
  </p:cSld>
  <p:clrMapOvr>
    <a:masterClrMapping/>
  </p:clrMapOvr>
  <p:transition spd="med">
    <p:fade/>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66274" name="Picture 2" descr="C:\Users\Se7en\Desktop\2017-10-09 10_39_55-Mashinhaye Keshavarzi(Yavari).pdf - Nitro Pro.jpg"/>
          <p:cNvPicPr>
            <a:picLocks noGrp="1" noChangeAspect="1" noChangeArrowheads="1"/>
          </p:cNvPicPr>
          <p:nvPr>
            <p:ph idx="1"/>
          </p:nvPr>
        </p:nvPicPr>
        <p:blipFill>
          <a:blip r:embed="rId2"/>
          <a:srcRect/>
          <a:stretch>
            <a:fillRect/>
          </a:stretch>
        </p:blipFill>
        <p:spPr bwMode="auto">
          <a:xfrm>
            <a:off x="0" y="1357298"/>
            <a:ext cx="9144000" cy="4857783"/>
          </a:xfrm>
          <a:prstGeom prst="rect">
            <a:avLst/>
          </a:prstGeom>
          <a:noFill/>
        </p:spPr>
      </p:pic>
    </p:spTree>
  </p:cSld>
  <p:clrMapOvr>
    <a:masterClrMapping/>
  </p:clrMapOvr>
  <p:transition spd="med">
    <p:fade/>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67298" name="Picture 2" descr="C:\Users\Se7en\Desktop\2017-10-09 10_40_19-Mashinhaye Keshavarzi(Yavari).pdf - Nitro Pro.jpg"/>
          <p:cNvPicPr>
            <a:picLocks noGrp="1" noChangeAspect="1" noChangeArrowheads="1"/>
          </p:cNvPicPr>
          <p:nvPr>
            <p:ph idx="1"/>
          </p:nvPr>
        </p:nvPicPr>
        <p:blipFill>
          <a:blip r:embed="rId2"/>
          <a:srcRect/>
          <a:stretch>
            <a:fillRect/>
          </a:stretch>
        </p:blipFill>
        <p:spPr bwMode="auto">
          <a:xfrm>
            <a:off x="0" y="1428737"/>
            <a:ext cx="9144000" cy="4786346"/>
          </a:xfrm>
          <a:prstGeom prst="rect">
            <a:avLst/>
          </a:prstGeom>
          <a:noFill/>
        </p:spPr>
      </p:pic>
    </p:spTree>
  </p:cSld>
  <p:clrMapOvr>
    <a:masterClrMapping/>
  </p:clrMapOvr>
  <p:transition spd="med">
    <p:fade/>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68322" name="Picture 2" descr="C:\Users\Se7en\Desktop\2017-10-09 10_47_53-Mashinhaye Keshavarzi(Yavari).pdf - Nitro Pro.jpg"/>
          <p:cNvPicPr>
            <a:picLocks noGrp="1" noChangeAspect="1" noChangeArrowheads="1"/>
          </p:cNvPicPr>
          <p:nvPr>
            <p:ph idx="1"/>
          </p:nvPr>
        </p:nvPicPr>
        <p:blipFill>
          <a:blip r:embed="rId2"/>
          <a:srcRect/>
          <a:stretch>
            <a:fillRect/>
          </a:stretch>
        </p:blipFill>
        <p:spPr bwMode="auto">
          <a:xfrm>
            <a:off x="0" y="1428736"/>
            <a:ext cx="9144001" cy="4786346"/>
          </a:xfrm>
          <a:prstGeom prst="rect">
            <a:avLst/>
          </a:prstGeom>
          <a:noFill/>
        </p:spPr>
      </p:pic>
    </p:spTree>
  </p:cSld>
  <p:clrMapOvr>
    <a:masterClrMapping/>
  </p:clrMapOvr>
  <p:transition spd="med">
    <p:fade/>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69346" name="Picture 2" descr="C:\Users\Se7en\Desktop\2017-10-09 10_48_20-Mashinhaye Keshavarzi(Yavari).pdf - Nitro Pro.jpg"/>
          <p:cNvPicPr>
            <a:picLocks noGrp="1" noChangeAspect="1" noChangeArrowheads="1"/>
          </p:cNvPicPr>
          <p:nvPr>
            <p:ph idx="1"/>
          </p:nvPr>
        </p:nvPicPr>
        <p:blipFill>
          <a:blip r:embed="rId2"/>
          <a:srcRect/>
          <a:stretch>
            <a:fillRect/>
          </a:stretch>
        </p:blipFill>
        <p:spPr bwMode="auto">
          <a:xfrm>
            <a:off x="1" y="1428736"/>
            <a:ext cx="9144000" cy="4822061"/>
          </a:xfrm>
          <a:prstGeom prst="rect">
            <a:avLst/>
          </a:prstGeom>
          <a:noFill/>
        </p:spPr>
      </p:pic>
    </p:spTree>
  </p:cSld>
  <p:clrMapOvr>
    <a:masterClrMapping/>
  </p:clrMapOvr>
  <p:transition spd="med">
    <p:fade/>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70370" name="Picture 2" descr="C:\Users\Se7en\Desktop\2017-10-09 10_48_42-Mashinhaye Keshavarzi(Yavari).pdf - Nitro Pro.jpg"/>
          <p:cNvPicPr>
            <a:picLocks noGrp="1" noChangeAspect="1" noChangeArrowheads="1"/>
          </p:cNvPicPr>
          <p:nvPr>
            <p:ph idx="1"/>
          </p:nvPr>
        </p:nvPicPr>
        <p:blipFill>
          <a:blip r:embed="rId2"/>
          <a:srcRect/>
          <a:stretch>
            <a:fillRect/>
          </a:stretch>
        </p:blipFill>
        <p:spPr bwMode="auto">
          <a:xfrm>
            <a:off x="1" y="1428736"/>
            <a:ext cx="9144000" cy="4786346"/>
          </a:xfrm>
          <a:prstGeom prst="rect">
            <a:avLst/>
          </a:prstGeom>
          <a:noFill/>
        </p:spPr>
      </p:pic>
    </p:spTree>
  </p:cSld>
  <p:clrMapOvr>
    <a:masterClrMapping/>
  </p:clrMapOvr>
  <p:transition spd="med">
    <p:fade/>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71394" name="Picture 2" descr="C:\Users\Se7en\Desktop\2017-10-09 10_49_05-Mashinhaye Keshavarzi(Yavari).pdf - Nitro Pro.jpg"/>
          <p:cNvPicPr>
            <a:picLocks noGrp="1" noChangeAspect="1" noChangeArrowheads="1"/>
          </p:cNvPicPr>
          <p:nvPr>
            <p:ph idx="1"/>
          </p:nvPr>
        </p:nvPicPr>
        <p:blipFill>
          <a:blip r:embed="rId2"/>
          <a:srcRect/>
          <a:stretch>
            <a:fillRect/>
          </a:stretch>
        </p:blipFill>
        <p:spPr bwMode="auto">
          <a:xfrm>
            <a:off x="1" y="1428736"/>
            <a:ext cx="9144000" cy="4714908"/>
          </a:xfrm>
          <a:prstGeom prst="rect">
            <a:avLst/>
          </a:prstGeom>
          <a:noFill/>
        </p:spPr>
      </p:pic>
    </p:spTree>
  </p:cSld>
  <p:clrMapOvr>
    <a:masterClrMapping/>
  </p:clrMapOvr>
  <p:transition spd="med">
    <p:fade/>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72418" name="Picture 2" descr="C:\Users\Se7en\Desktop\2017-10-09 10_49_26-Mashinhaye Keshavarzi(Yavari).pdf - Nitro Pro.jpg"/>
          <p:cNvPicPr>
            <a:picLocks noGrp="1" noChangeAspect="1" noChangeArrowheads="1"/>
          </p:cNvPicPr>
          <p:nvPr>
            <p:ph idx="1"/>
          </p:nvPr>
        </p:nvPicPr>
        <p:blipFill>
          <a:blip r:embed="rId2"/>
          <a:srcRect/>
          <a:stretch>
            <a:fillRect/>
          </a:stretch>
        </p:blipFill>
        <p:spPr bwMode="auto">
          <a:xfrm>
            <a:off x="1" y="1428736"/>
            <a:ext cx="9144000" cy="4714908"/>
          </a:xfrm>
          <a:prstGeom prst="rect">
            <a:avLst/>
          </a:prstGeom>
          <a:noFill/>
        </p:spPr>
      </p:pic>
    </p:spTree>
  </p:cSld>
  <p:clrMapOvr>
    <a:masterClrMapping/>
  </p:clrMapOvr>
  <p:transition spd="med">
    <p:fade/>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73442" name="Picture 2" descr="C:\Users\Se7en\Desktop\2017-10-09 10_49_53-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6"/>
          </a:xfrm>
          <a:prstGeom prst="rect">
            <a:avLst/>
          </a:prstGeom>
          <a:noFill/>
        </p:spPr>
      </p:pic>
    </p:spTree>
  </p:cSld>
  <p:clrMapOvr>
    <a:masterClrMapping/>
  </p:clrMapOvr>
  <p:transition spd="med">
    <p:fade/>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74466" name="Picture 2" descr="C:\Users\Se7en\Desktop\2017-10-09 10_50_13-Mashinhaye Keshavarzi(Yavari).pdf - Nitro Pro.jpg"/>
          <p:cNvPicPr>
            <a:picLocks noGrp="1" noChangeAspect="1" noChangeArrowheads="1"/>
          </p:cNvPicPr>
          <p:nvPr>
            <p:ph idx="1"/>
          </p:nvPr>
        </p:nvPicPr>
        <p:blipFill>
          <a:blip r:embed="rId2"/>
          <a:srcRect/>
          <a:stretch>
            <a:fillRect/>
          </a:stretch>
        </p:blipFill>
        <p:spPr bwMode="auto">
          <a:xfrm>
            <a:off x="0" y="1428736"/>
            <a:ext cx="9143999" cy="4786346"/>
          </a:xfrm>
          <a:prstGeom prst="rect">
            <a:avLst/>
          </a:prstGeom>
          <a:noFill/>
        </p:spPr>
      </p:pic>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500034" y="1600200"/>
            <a:ext cx="8186766" cy="4781550"/>
          </a:xfrm>
        </p:spPr>
        <p:txBody>
          <a:bodyPr/>
          <a:lstStyle/>
          <a:p>
            <a:pPr marL="381000" indent="-381000" algn="justLow">
              <a:lnSpc>
                <a:spcPct val="80000"/>
              </a:lnSpc>
              <a:buFontTx/>
              <a:buNone/>
            </a:pPr>
            <a:r>
              <a:rPr lang="ar-SA" sz="3000" b="1" dirty="0">
                <a:cs typeface="B Nazanin" pitchFamily="2" charset="-78"/>
              </a:rPr>
              <a:t>زمان های كاری موتور </a:t>
            </a:r>
            <a:endParaRPr lang="en-US" sz="3000" u="sng" dirty="0">
              <a:cs typeface="B Nazanin" pitchFamily="2" charset="-78"/>
            </a:endParaRPr>
          </a:p>
          <a:p>
            <a:pPr marL="381000" indent="-381000" algn="justLow">
              <a:lnSpc>
                <a:spcPct val="80000"/>
              </a:lnSpc>
            </a:pPr>
            <a:r>
              <a:rPr lang="ar-SA" sz="3000" dirty="0">
                <a:cs typeface="B Nazanin" pitchFamily="2" charset="-78"/>
              </a:rPr>
              <a:t>زمان های كاری هر موتور بنزینی یا گازو</a:t>
            </a:r>
            <a:r>
              <a:rPr lang="fa-IR" sz="3000" dirty="0">
                <a:cs typeface="B Nazanin" pitchFamily="2" charset="-78"/>
              </a:rPr>
              <a:t>ئ</a:t>
            </a:r>
            <a:r>
              <a:rPr lang="ar-SA" sz="3000" dirty="0">
                <a:cs typeface="B Nazanin" pitchFamily="2" charset="-78"/>
              </a:rPr>
              <a:t>یلی بشرح زیرند</a:t>
            </a:r>
            <a:r>
              <a:rPr lang="fa-IR" sz="3000" dirty="0">
                <a:cs typeface="B Nazanin" pitchFamily="2" charset="-78"/>
              </a:rPr>
              <a:t>:</a:t>
            </a:r>
          </a:p>
          <a:p>
            <a:pPr marL="381000" indent="-381000" algn="justLow">
              <a:lnSpc>
                <a:spcPct val="80000"/>
              </a:lnSpc>
              <a:buNone/>
            </a:pPr>
            <a:endParaRPr lang="ar-SA" sz="3000" dirty="0">
              <a:cs typeface="B Nazanin" pitchFamily="2" charset="-78"/>
            </a:endParaRPr>
          </a:p>
          <a:p>
            <a:pPr marL="381000" indent="-381000" algn="justLow">
              <a:lnSpc>
                <a:spcPct val="80000"/>
              </a:lnSpc>
              <a:buFontTx/>
              <a:buAutoNum type="arabicPeriod"/>
            </a:pPr>
            <a:r>
              <a:rPr lang="ar-SA" sz="3000" b="1" dirty="0">
                <a:solidFill>
                  <a:srgbClr val="FF0000"/>
                </a:solidFill>
                <a:cs typeface="B Nazanin" pitchFamily="2" charset="-78"/>
              </a:rPr>
              <a:t>تنفس یا مكش</a:t>
            </a:r>
            <a:endParaRPr lang="fa-IR" sz="3000" b="1" dirty="0">
              <a:solidFill>
                <a:srgbClr val="FF0000"/>
              </a:solidFill>
              <a:cs typeface="B Nazanin" pitchFamily="2" charset="-78"/>
            </a:endParaRPr>
          </a:p>
          <a:p>
            <a:pPr marL="381000" indent="-381000" algn="justLow">
              <a:lnSpc>
                <a:spcPct val="80000"/>
              </a:lnSpc>
              <a:buFontTx/>
              <a:buAutoNum type="arabicPeriod"/>
            </a:pPr>
            <a:r>
              <a:rPr lang="ar-SA" sz="3000" b="1" dirty="0">
                <a:solidFill>
                  <a:srgbClr val="FF0000"/>
                </a:solidFill>
                <a:cs typeface="B Nazanin" pitchFamily="2" charset="-78"/>
              </a:rPr>
              <a:t>تراكم</a:t>
            </a:r>
            <a:endParaRPr lang="fa-IR" sz="3000" b="1" dirty="0">
              <a:solidFill>
                <a:srgbClr val="FF0000"/>
              </a:solidFill>
              <a:cs typeface="B Nazanin" pitchFamily="2" charset="-78"/>
            </a:endParaRPr>
          </a:p>
          <a:p>
            <a:pPr marL="381000" indent="-381000" algn="justLow">
              <a:lnSpc>
                <a:spcPct val="80000"/>
              </a:lnSpc>
              <a:buFontTx/>
              <a:buAutoNum type="arabicPeriod"/>
            </a:pPr>
            <a:r>
              <a:rPr lang="ar-SA" sz="3000" b="1" dirty="0">
                <a:solidFill>
                  <a:srgbClr val="FF0000"/>
                </a:solidFill>
                <a:cs typeface="B Nazanin" pitchFamily="2" charset="-78"/>
              </a:rPr>
              <a:t>انبساط یا قدرت</a:t>
            </a:r>
            <a:endParaRPr lang="fa-IR" sz="3000" b="1" dirty="0">
              <a:solidFill>
                <a:srgbClr val="FF0000"/>
              </a:solidFill>
              <a:cs typeface="B Nazanin" pitchFamily="2" charset="-78"/>
            </a:endParaRPr>
          </a:p>
          <a:p>
            <a:pPr marL="381000" indent="-381000" algn="justLow">
              <a:lnSpc>
                <a:spcPct val="80000"/>
              </a:lnSpc>
              <a:buFontTx/>
              <a:buAutoNum type="arabicPeriod"/>
            </a:pPr>
            <a:r>
              <a:rPr lang="ar-SA" sz="3000" b="1" dirty="0">
                <a:solidFill>
                  <a:srgbClr val="FF0000"/>
                </a:solidFill>
                <a:cs typeface="B Nazanin" pitchFamily="2" charset="-78"/>
              </a:rPr>
              <a:t>تخلیه</a:t>
            </a:r>
            <a:endParaRPr lang="en-US" sz="3000" b="1" dirty="0">
              <a:solidFill>
                <a:srgbClr val="FF0000"/>
              </a:solidFill>
              <a:cs typeface="B Nazanin" pitchFamily="2" charset="-78"/>
            </a:endParaRPr>
          </a:p>
        </p:txBody>
      </p:sp>
      <p:sp>
        <p:nvSpPr>
          <p:cNvPr id="17412" name="Rectangle 4"/>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دوم : منابع توان</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75490" name="Picture 2" descr="C:\Users\Se7en\Desktop\2017-10-09 10_50_34-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5"/>
          </a:xfrm>
          <a:prstGeom prst="rect">
            <a:avLst/>
          </a:prstGeom>
          <a:noFill/>
        </p:spPr>
      </p:pic>
    </p:spTree>
  </p:cSld>
  <p:clrMapOvr>
    <a:masterClrMapping/>
  </p:clrMapOvr>
  <p:transition spd="med">
    <p:fade/>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76514" name="Picture 2" descr="C:\Users\Se7en\Desktop\2017-10-09 10_50_56-Mashinhaye Keshavarzi(Yavari).pdf - Nitro Pro.jpg"/>
          <p:cNvPicPr>
            <a:picLocks noGrp="1" noChangeAspect="1" noChangeArrowheads="1"/>
          </p:cNvPicPr>
          <p:nvPr>
            <p:ph idx="1"/>
          </p:nvPr>
        </p:nvPicPr>
        <p:blipFill>
          <a:blip r:embed="rId2"/>
          <a:srcRect/>
          <a:stretch>
            <a:fillRect/>
          </a:stretch>
        </p:blipFill>
        <p:spPr bwMode="auto">
          <a:xfrm>
            <a:off x="0" y="1428736"/>
            <a:ext cx="9143999" cy="4714907"/>
          </a:xfrm>
          <a:prstGeom prst="rect">
            <a:avLst/>
          </a:prstGeom>
          <a:noFill/>
        </p:spPr>
      </p:pic>
    </p:spTree>
  </p:cSld>
  <p:clrMapOvr>
    <a:masterClrMapping/>
  </p:clrMapOvr>
  <p:transition spd="med">
    <p:fade/>
  </p:transition>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77538" name="Picture 2" descr="C:\Users\Se7en\Desktop\2017-10-09 10_51_18-Mashinhaye Keshavarzi(Yavari).pdf - Nitro Pro.jpg"/>
          <p:cNvPicPr>
            <a:picLocks noGrp="1" noChangeAspect="1" noChangeArrowheads="1"/>
          </p:cNvPicPr>
          <p:nvPr>
            <p:ph idx="1"/>
          </p:nvPr>
        </p:nvPicPr>
        <p:blipFill>
          <a:blip r:embed="rId2"/>
          <a:srcRect/>
          <a:stretch>
            <a:fillRect/>
          </a:stretch>
        </p:blipFill>
        <p:spPr bwMode="auto">
          <a:xfrm>
            <a:off x="0" y="1428736"/>
            <a:ext cx="9143999" cy="4714908"/>
          </a:xfrm>
          <a:prstGeom prst="rect">
            <a:avLst/>
          </a:prstGeom>
          <a:noFill/>
        </p:spPr>
      </p:pic>
    </p:spTree>
  </p:cSld>
  <p:clrMapOvr>
    <a:masterClrMapping/>
  </p:clrMapOvr>
  <p:transition spd="med">
    <p:fade/>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456705" name="Picture 1" descr="C:\Users\Se7en\Desktop\2017-10-09 11_01_24-Mashinhaye Keshavarzi(Yavari).pdf - Nitro Pro.jpg"/>
          <p:cNvPicPr>
            <a:picLocks noGrp="1" noChangeAspect="1" noChangeArrowheads="1"/>
          </p:cNvPicPr>
          <p:nvPr>
            <p:ph idx="1"/>
          </p:nvPr>
        </p:nvPicPr>
        <p:blipFill>
          <a:blip r:embed="rId2"/>
          <a:srcRect/>
          <a:stretch>
            <a:fillRect/>
          </a:stretch>
        </p:blipFill>
        <p:spPr bwMode="auto">
          <a:xfrm>
            <a:off x="0" y="1428736"/>
            <a:ext cx="9143999" cy="4786346"/>
          </a:xfrm>
          <a:prstGeom prst="rect">
            <a:avLst/>
          </a:prstGeom>
          <a:noFill/>
        </p:spPr>
      </p:pic>
    </p:spTree>
  </p:cSld>
  <p:clrMapOvr>
    <a:masterClrMapping/>
  </p:clrMapOvr>
  <p:transition spd="med">
    <p:fade/>
  </p:transitio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455681" name="Picture 1" descr="C:\Users\Se7en\Desktop\2017-10-09 11_01_48-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14907"/>
          </a:xfrm>
          <a:prstGeom prst="rect">
            <a:avLst/>
          </a:prstGeom>
          <a:noFill/>
        </p:spPr>
      </p:pic>
    </p:spTree>
  </p:cSld>
  <p:clrMapOvr>
    <a:masterClrMapping/>
  </p:clrMapOvr>
  <p:transition spd="med">
    <p:fade/>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454657" name="Picture 1" descr="C:\Users\Se7en\Desktop\2017-10-09 11_02_12-Mashinhaye Keshavarzi(Yavari).pdf - Nitro Pro.jpg"/>
          <p:cNvPicPr>
            <a:picLocks noGrp="1" noChangeAspect="1" noChangeArrowheads="1"/>
          </p:cNvPicPr>
          <p:nvPr>
            <p:ph idx="1"/>
          </p:nvPr>
        </p:nvPicPr>
        <p:blipFill>
          <a:blip r:embed="rId2"/>
          <a:srcRect/>
          <a:stretch>
            <a:fillRect/>
          </a:stretch>
        </p:blipFill>
        <p:spPr bwMode="auto">
          <a:xfrm>
            <a:off x="0" y="1357299"/>
            <a:ext cx="9144000" cy="4786346"/>
          </a:xfrm>
          <a:prstGeom prst="rect">
            <a:avLst/>
          </a:prstGeom>
          <a:noFill/>
        </p:spPr>
      </p:pic>
    </p:spTree>
  </p:cSld>
  <p:clrMapOvr>
    <a:masterClrMapping/>
  </p:clrMapOvr>
  <p:transition spd="med">
    <p:fade/>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26338" name="Picture 2" descr="C:\Users\Se7en\Desktop\2017-10-10 09_45_27-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6"/>
          </a:xfrm>
          <a:prstGeom prst="rect">
            <a:avLst/>
          </a:prstGeom>
          <a:noFill/>
        </p:spPr>
      </p:pic>
    </p:spTree>
  </p:cSld>
  <p:clrMapOvr>
    <a:masterClrMapping/>
  </p:clrMapOvr>
  <p:transition spd="med">
    <p:fade/>
  </p:transition>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453633" name="Picture 1" descr="C:\Users\Se7en\Desktop\2017-10-10 09_46_05-Mashinhaye Keshavarzi(Yavari).pdf - Nitro Pro.jpg"/>
          <p:cNvPicPr>
            <a:picLocks noGrp="1" noChangeAspect="1" noChangeArrowheads="1"/>
          </p:cNvPicPr>
          <p:nvPr>
            <p:ph idx="1"/>
          </p:nvPr>
        </p:nvPicPr>
        <p:blipFill>
          <a:blip r:embed="rId2"/>
          <a:srcRect/>
          <a:stretch>
            <a:fillRect/>
          </a:stretch>
        </p:blipFill>
        <p:spPr bwMode="auto">
          <a:xfrm>
            <a:off x="1" y="1428736"/>
            <a:ext cx="9144000" cy="4786346"/>
          </a:xfrm>
          <a:prstGeom prst="rect">
            <a:avLst/>
          </a:prstGeom>
          <a:noFill/>
        </p:spPr>
      </p:pic>
    </p:spTree>
  </p:cSld>
  <p:clrMapOvr>
    <a:masterClrMapping/>
  </p:clrMapOvr>
  <p:transition spd="med">
    <p:fade/>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452609" name="Picture 1" descr="C:\Users\Se7en\Desktop\2017-10-10 09_51_54-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816529"/>
          </a:xfrm>
          <a:prstGeom prst="rect">
            <a:avLst/>
          </a:prstGeom>
          <a:noFill/>
        </p:spPr>
      </p:pic>
    </p:spTree>
  </p:cSld>
  <p:clrMapOvr>
    <a:masterClrMapping/>
  </p:clrMapOvr>
  <p:transition spd="med">
    <p:fade/>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451585" name="Picture 1" descr="C:\Users\Se7en\Desktop\2017-10-10 09_52_20-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14908"/>
          </a:xfrm>
          <a:prstGeom prst="rect">
            <a:avLst/>
          </a:prstGeom>
          <a:noFill/>
        </p:spPr>
      </p:pic>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body" idx="1"/>
          </p:nvPr>
        </p:nvSpPr>
        <p:spPr>
          <a:xfrm>
            <a:off x="457200" y="1600200"/>
            <a:ext cx="8229600" cy="4781550"/>
          </a:xfrm>
        </p:spPr>
        <p:txBody>
          <a:bodyPr/>
          <a:lstStyle/>
          <a:p>
            <a:pPr algn="justLow">
              <a:buFontTx/>
              <a:buNone/>
            </a:pPr>
            <a:r>
              <a:rPr lang="fa-IR" dirty="0">
                <a:cs typeface="B Nazanin" pitchFamily="2" charset="-78"/>
              </a:rPr>
              <a:t>نمایش </a:t>
            </a:r>
            <a:r>
              <a:rPr lang="ar-SA" dirty="0">
                <a:cs typeface="B Nazanin" pitchFamily="2" charset="-78"/>
              </a:rPr>
              <a:t>زمان های مختلف موتور در یك سیلندر</a:t>
            </a:r>
            <a:endParaRPr lang="en-US" dirty="0">
              <a:cs typeface="B Nazanin" pitchFamily="2" charset="-78"/>
            </a:endParaRPr>
          </a:p>
        </p:txBody>
      </p:sp>
      <p:pic>
        <p:nvPicPr>
          <p:cNvPr id="44035" name="Picture 3"/>
          <p:cNvPicPr>
            <a:picLocks noChangeAspect="1" noChangeArrowheads="1"/>
          </p:cNvPicPr>
          <p:nvPr/>
        </p:nvPicPr>
        <p:blipFill>
          <a:blip r:embed="rId2"/>
          <a:srcRect/>
          <a:stretch>
            <a:fillRect/>
          </a:stretch>
        </p:blipFill>
        <p:spPr bwMode="auto">
          <a:xfrm>
            <a:off x="755650" y="2276475"/>
            <a:ext cx="7416800" cy="3798888"/>
          </a:xfrm>
          <a:prstGeom prst="rect">
            <a:avLst/>
          </a:prstGeom>
          <a:noFill/>
          <a:ln w="9525">
            <a:noFill/>
            <a:miter lim="800000"/>
            <a:headEnd/>
            <a:tailEnd/>
          </a:ln>
          <a:effectLst/>
        </p:spPr>
      </p:pic>
      <p:sp>
        <p:nvSpPr>
          <p:cNvPr id="44036" name="Text Box 4"/>
          <p:cNvSpPr txBox="1">
            <a:spLocks noChangeArrowheads="1"/>
          </p:cNvSpPr>
          <p:nvPr/>
        </p:nvSpPr>
        <p:spPr bwMode="auto">
          <a:xfrm>
            <a:off x="1658460" y="5995988"/>
            <a:ext cx="6090129" cy="461665"/>
          </a:xfrm>
          <a:prstGeom prst="rect">
            <a:avLst/>
          </a:prstGeom>
          <a:noFill/>
          <a:ln w="9525">
            <a:noFill/>
            <a:miter lim="800000"/>
            <a:headEnd/>
            <a:tailEnd/>
          </a:ln>
          <a:effectLst/>
        </p:spPr>
        <p:txBody>
          <a:bodyPr wrap="none">
            <a:spAutoFit/>
          </a:bodyPr>
          <a:lstStyle/>
          <a:p>
            <a:r>
              <a:rPr lang="fa-IR" sz="2400" dirty="0"/>
              <a:t> </a:t>
            </a:r>
            <a:r>
              <a:rPr lang="fa-IR" sz="2400" dirty="0">
                <a:cs typeface="B Nazanin" pitchFamily="2" charset="-78"/>
              </a:rPr>
              <a:t>تخلیه                انبساط                 تراکم                 تنفس</a:t>
            </a:r>
            <a:endParaRPr lang="en-US" sz="2400" dirty="0">
              <a:cs typeface="B Nazanin" pitchFamily="2" charset="-78"/>
            </a:endParaRPr>
          </a:p>
        </p:txBody>
      </p:sp>
      <p:sp>
        <p:nvSpPr>
          <p:cNvPr id="44037" name="Rectangle 5"/>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سوم : بدنه موتور</a:t>
            </a:r>
            <a:endParaRPr lang="en-US" sz="2400" b="0">
              <a:solidFill>
                <a:srgbClr val="FFFFCC"/>
              </a:solidFill>
            </a:endParaRPr>
          </a:p>
        </p:txBody>
      </p:sp>
      <p:sp>
        <p:nvSpPr>
          <p:cNvPr id="7" name="Footer Placeholder 6"/>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450561" name="Picture 1" descr="C:\Users\Se7en\Desktop\2017-10-10 09_52_41-Mashinhaye Keshavarzi(Yavari).pdf - Nitro Pro.jpg"/>
          <p:cNvPicPr>
            <a:picLocks noGrp="1" noChangeAspect="1" noChangeArrowheads="1"/>
          </p:cNvPicPr>
          <p:nvPr>
            <p:ph idx="1"/>
          </p:nvPr>
        </p:nvPicPr>
        <p:blipFill>
          <a:blip r:embed="rId2"/>
          <a:srcRect/>
          <a:stretch>
            <a:fillRect/>
          </a:stretch>
        </p:blipFill>
        <p:spPr bwMode="auto">
          <a:xfrm>
            <a:off x="1" y="1428736"/>
            <a:ext cx="9144000" cy="4714908"/>
          </a:xfrm>
          <a:prstGeom prst="rect">
            <a:avLst/>
          </a:prstGeom>
          <a:noFill/>
        </p:spPr>
      </p:pic>
    </p:spTree>
  </p:cSld>
  <p:clrMapOvr>
    <a:masterClrMapping/>
  </p:clrMapOvr>
  <p:transition spd="med">
    <p:fade/>
  </p:transition>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449537" name="Picture 1" descr="C:\Users\Se7en\Desktop\2017-10-10 09_53_07-Mashinhaye Keshavarzi(Yavari).pdf - Nitro Pro.gif"/>
          <p:cNvPicPr>
            <a:picLocks noGrp="1" noChangeAspect="1" noChangeArrowheads="1"/>
          </p:cNvPicPr>
          <p:nvPr>
            <p:ph idx="1"/>
          </p:nvPr>
        </p:nvPicPr>
        <p:blipFill>
          <a:blip r:embed="rId2"/>
          <a:srcRect/>
          <a:stretch>
            <a:fillRect/>
          </a:stretch>
        </p:blipFill>
        <p:spPr bwMode="auto">
          <a:xfrm>
            <a:off x="1" y="1428736"/>
            <a:ext cx="9144000" cy="4714908"/>
          </a:xfrm>
          <a:prstGeom prst="rect">
            <a:avLst/>
          </a:prstGeom>
          <a:noFill/>
        </p:spPr>
      </p:pic>
    </p:spTree>
  </p:cSld>
  <p:clrMapOvr>
    <a:masterClrMapping/>
  </p:clrMapOvr>
  <p:transition spd="med">
    <p:fade/>
  </p:transition>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448513" name="Picture 1" descr="C:\Users\Se7en\Desktop\2017-10-10 09_53_36-Mashinhaye Keshavarzi(Yavari).pdf - Nitro Pro.jpg"/>
          <p:cNvPicPr>
            <a:picLocks noGrp="1" noChangeAspect="1" noChangeArrowheads="1"/>
          </p:cNvPicPr>
          <p:nvPr>
            <p:ph idx="1"/>
          </p:nvPr>
        </p:nvPicPr>
        <p:blipFill>
          <a:blip r:embed="rId2"/>
          <a:srcRect/>
          <a:stretch>
            <a:fillRect/>
          </a:stretch>
        </p:blipFill>
        <p:spPr bwMode="auto">
          <a:xfrm>
            <a:off x="0" y="1428736"/>
            <a:ext cx="9143999" cy="4714908"/>
          </a:xfrm>
          <a:prstGeom prst="rect">
            <a:avLst/>
          </a:prstGeom>
          <a:noFill/>
        </p:spPr>
      </p:pic>
    </p:spTree>
  </p:cSld>
  <p:clrMapOvr>
    <a:masterClrMapping/>
  </p:clrMapOvr>
  <p:transition spd="med">
    <p:fade/>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27362" name="Picture 2" descr="C:\Users\Se7en\Desktop\2017-10-10 09_53_56-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5"/>
          </a:xfrm>
          <a:prstGeom prst="rect">
            <a:avLst/>
          </a:prstGeom>
          <a:noFill/>
        </p:spPr>
      </p:pic>
    </p:spTree>
  </p:cSld>
  <p:clrMapOvr>
    <a:masterClrMapping/>
  </p:clrMapOvr>
  <p:transition spd="med">
    <p:fade/>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28386" name="Picture 2" descr="C:\Users\Se7en\Desktop\2017-10-10 09_54_21-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5"/>
          </a:xfrm>
          <a:prstGeom prst="rect">
            <a:avLst/>
          </a:prstGeom>
          <a:noFill/>
        </p:spPr>
      </p:pic>
    </p:spTree>
  </p:cSld>
  <p:clrMapOvr>
    <a:masterClrMapping/>
  </p:clrMapOvr>
  <p:transition spd="med">
    <p:fade/>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29410" name="Picture 2" descr="C:\Users\Se7en\Desktop\2017-10-10 09_54_47-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14907"/>
          </a:xfrm>
          <a:prstGeom prst="rect">
            <a:avLst/>
          </a:prstGeom>
          <a:noFill/>
        </p:spPr>
      </p:pic>
    </p:spTree>
  </p:cSld>
  <p:clrMapOvr>
    <a:masterClrMapping/>
  </p:clrMapOvr>
  <p:transition spd="med">
    <p:fade/>
  </p:transition>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30434" name="Picture 2" descr="C:\Users\Se7en\Desktop\2017-10-10 09_55_08-Mashinhaye Keshavarzi(Yavari).pdf - Nitro Pro.jpg"/>
          <p:cNvPicPr>
            <a:picLocks noGrp="1" noChangeAspect="1" noChangeArrowheads="1"/>
          </p:cNvPicPr>
          <p:nvPr>
            <p:ph idx="1"/>
          </p:nvPr>
        </p:nvPicPr>
        <p:blipFill>
          <a:blip r:embed="rId2"/>
          <a:srcRect/>
          <a:stretch>
            <a:fillRect/>
          </a:stretch>
        </p:blipFill>
        <p:spPr bwMode="auto">
          <a:xfrm>
            <a:off x="1" y="1428736"/>
            <a:ext cx="9144000" cy="4786346"/>
          </a:xfrm>
          <a:prstGeom prst="rect">
            <a:avLst/>
          </a:prstGeom>
          <a:noFill/>
        </p:spPr>
      </p:pic>
    </p:spTree>
  </p:cSld>
  <p:clrMapOvr>
    <a:masterClrMapping/>
  </p:clrMapOvr>
  <p:transition spd="med">
    <p:fade/>
  </p:transition>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31458" name="Picture 2" descr="C:\Users\Se7en\Desktop\2017-10-10 09_55_45-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5"/>
          </a:xfrm>
          <a:prstGeom prst="rect">
            <a:avLst/>
          </a:prstGeom>
          <a:noFill/>
        </p:spPr>
      </p:pic>
    </p:spTree>
  </p:cSld>
  <p:clrMapOvr>
    <a:masterClrMapping/>
  </p:clrMapOvr>
  <p:transition spd="med">
    <p:fade/>
  </p:transition>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32482" name="Picture 2" descr="C:\Users\Se7en\Desktop\2017-10-10 09_56_08-Mashinhaye Keshavarzi(Yavari).pdf - Nitro Pro.jpg"/>
          <p:cNvPicPr>
            <a:picLocks noGrp="1" noChangeAspect="1" noChangeArrowheads="1"/>
          </p:cNvPicPr>
          <p:nvPr>
            <p:ph idx="1"/>
          </p:nvPr>
        </p:nvPicPr>
        <p:blipFill>
          <a:blip r:embed="rId2"/>
          <a:srcRect/>
          <a:stretch>
            <a:fillRect/>
          </a:stretch>
        </p:blipFill>
        <p:spPr bwMode="auto">
          <a:xfrm>
            <a:off x="0" y="1357298"/>
            <a:ext cx="9144000" cy="4857784"/>
          </a:xfrm>
          <a:prstGeom prst="rect">
            <a:avLst/>
          </a:prstGeom>
          <a:noFill/>
        </p:spPr>
      </p:pic>
    </p:spTree>
  </p:cSld>
  <p:clrMapOvr>
    <a:masterClrMapping/>
  </p:clrMapOvr>
  <p:transition spd="med">
    <p:fade/>
  </p:transition>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33506" name="Picture 2" descr="C:\Users\Se7en\Desktop\2017-10-10 09_56_35-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6"/>
          </a:xfrm>
          <a:prstGeom prst="rect">
            <a:avLst/>
          </a:prstGeom>
          <a:noFill/>
        </p:spPr>
      </p:pic>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0" name="Picture 2" descr="C:\Users\shokri\Desktop\New folder (3)\03-09-2017 07-20-11 ب-ظ.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14554"/>
            <a:ext cx="9144000" cy="4643446"/>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3"/>
          </p:nvPr>
        </p:nvSpPr>
        <p:spPr>
          <a:xfrm>
            <a:off x="6248400" y="285728"/>
            <a:ext cx="2895600" cy="476250"/>
          </a:xfrm>
        </p:spPr>
        <p:txBody>
          <a:bodyPr/>
          <a:lstStyle/>
          <a:p>
            <a:r>
              <a:rPr lang="en-US"/>
              <a:t>fbsep7.ir</a:t>
            </a:r>
          </a:p>
        </p:txBody>
      </p:sp>
    </p:spTree>
    <p:extLst>
      <p:ext uri="{BB962C8B-B14F-4D97-AF65-F5344CB8AC3E}">
        <p14:creationId xmlns:p14="http://schemas.microsoft.com/office/powerpoint/2010/main" val="481019544"/>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body" idx="1"/>
          </p:nvPr>
        </p:nvSpPr>
        <p:spPr>
          <a:xfrm>
            <a:off x="457200" y="1600200"/>
            <a:ext cx="8229600" cy="4781550"/>
          </a:xfrm>
        </p:spPr>
        <p:txBody>
          <a:bodyPr/>
          <a:lstStyle/>
          <a:p>
            <a:pPr algn="justLow">
              <a:lnSpc>
                <a:spcPct val="90000"/>
              </a:lnSpc>
            </a:pPr>
            <a:r>
              <a:rPr lang="fa-IR" sz="2800" dirty="0">
                <a:cs typeface="B Nazanin" pitchFamily="2" charset="-78"/>
              </a:rPr>
              <a:t>برا</a:t>
            </a:r>
            <a:r>
              <a:rPr lang="ar-SA" sz="2800" dirty="0">
                <a:cs typeface="B Nazanin" pitchFamily="2" charset="-78"/>
              </a:rPr>
              <a:t>ی هر زمان، میل لنگ نیم دور یا 180درجه می‌چرخد. بنابراین برای یك چرخه كامل میل لنگ دو</a:t>
            </a:r>
            <a:r>
              <a:rPr lang="fa-IR" sz="2800" dirty="0">
                <a:cs typeface="B Nazanin" pitchFamily="2" charset="-78"/>
              </a:rPr>
              <a:t> دور خواهد چرخ</a:t>
            </a:r>
            <a:r>
              <a:rPr lang="ar-SA" sz="2800" dirty="0">
                <a:cs typeface="B Nazanin" pitchFamily="2" charset="-78"/>
              </a:rPr>
              <a:t>ید. این نوع موتورها</a:t>
            </a:r>
            <a:r>
              <a:rPr lang="fa-IR" sz="2800" dirty="0">
                <a:cs typeface="B Nazanin" pitchFamily="2" charset="-78"/>
              </a:rPr>
              <a:t> را </a:t>
            </a:r>
            <a:r>
              <a:rPr lang="fa-IR" sz="2800" b="1" dirty="0">
                <a:solidFill>
                  <a:srgbClr val="FF0000"/>
                </a:solidFill>
                <a:cs typeface="B Nazanin" pitchFamily="2" charset="-78"/>
              </a:rPr>
              <a:t>موتورها</a:t>
            </a:r>
            <a:r>
              <a:rPr lang="ar-SA" sz="2800" b="1" dirty="0">
                <a:solidFill>
                  <a:srgbClr val="FF0000"/>
                </a:solidFill>
                <a:cs typeface="B Nazanin" pitchFamily="2" charset="-78"/>
              </a:rPr>
              <a:t>ی چهارزمانه</a:t>
            </a:r>
            <a:r>
              <a:rPr lang="ar-SA" sz="2800" dirty="0">
                <a:cs typeface="B Nazanin" pitchFamily="2" charset="-78"/>
              </a:rPr>
              <a:t> نامند.  </a:t>
            </a:r>
            <a:endParaRPr lang="fa-IR" sz="2800" dirty="0">
              <a:cs typeface="B Nazanin" pitchFamily="2" charset="-78"/>
            </a:endParaRPr>
          </a:p>
          <a:p>
            <a:pPr algn="justLow">
              <a:lnSpc>
                <a:spcPct val="90000"/>
              </a:lnSpc>
            </a:pPr>
            <a:r>
              <a:rPr lang="fa-IR" sz="2800" dirty="0">
                <a:cs typeface="B Nazanin" pitchFamily="2" charset="-78"/>
              </a:rPr>
              <a:t>به </a:t>
            </a:r>
            <a:r>
              <a:rPr lang="ar-SA" sz="2800" dirty="0">
                <a:cs typeface="B Nazanin" pitchFamily="2" charset="-78"/>
              </a:rPr>
              <a:t>موتورهایی كه همین چهار زمان را در یك دور چرخش میل لنگ انجام می‌دهند</a:t>
            </a:r>
            <a:r>
              <a:rPr lang="fa-IR" sz="2800" dirty="0">
                <a:cs typeface="B Nazanin" pitchFamily="2" charset="-78"/>
              </a:rPr>
              <a:t> </a:t>
            </a:r>
            <a:r>
              <a:rPr lang="fa-IR" sz="2800" b="1" dirty="0">
                <a:solidFill>
                  <a:srgbClr val="FF0000"/>
                </a:solidFill>
                <a:cs typeface="B Nazanin" pitchFamily="2" charset="-78"/>
              </a:rPr>
              <a:t>موتورها</a:t>
            </a:r>
            <a:r>
              <a:rPr lang="ar-SA" sz="2800" b="1" dirty="0">
                <a:solidFill>
                  <a:srgbClr val="FF0000"/>
                </a:solidFill>
                <a:cs typeface="B Nazanin" pitchFamily="2" charset="-78"/>
              </a:rPr>
              <a:t>ی دو زمانه</a:t>
            </a:r>
            <a:r>
              <a:rPr lang="ar-SA" sz="2800" dirty="0">
                <a:cs typeface="B Nazanin" pitchFamily="2" charset="-78"/>
              </a:rPr>
              <a:t> گویند .</a:t>
            </a:r>
            <a:endParaRPr lang="fa-IR" sz="2800" dirty="0">
              <a:cs typeface="B Nazanin" pitchFamily="2" charset="-78"/>
            </a:endParaRPr>
          </a:p>
          <a:p>
            <a:pPr algn="justLow">
              <a:lnSpc>
                <a:spcPct val="90000"/>
              </a:lnSpc>
            </a:pPr>
            <a:r>
              <a:rPr lang="ar-SA" sz="2800" dirty="0">
                <a:cs typeface="B Nazanin" pitchFamily="2" charset="-78"/>
              </a:rPr>
              <a:t>موتورهای چهارزمانه كاربردهای به مراتب زیادتری دارند. </a:t>
            </a:r>
            <a:endParaRPr lang="fa-IR" sz="2800" dirty="0">
              <a:cs typeface="B Nazanin" pitchFamily="2" charset="-78"/>
            </a:endParaRPr>
          </a:p>
          <a:p>
            <a:pPr algn="justLow">
              <a:lnSpc>
                <a:spcPct val="90000"/>
              </a:lnSpc>
            </a:pPr>
            <a:r>
              <a:rPr lang="ar-SA" sz="2800" dirty="0">
                <a:cs typeface="B Nazanin" pitchFamily="2" charset="-78"/>
              </a:rPr>
              <a:t>موتورهای دو زمانه معمولاً كوچك و</a:t>
            </a:r>
            <a:r>
              <a:rPr lang="en-US" sz="2800" dirty="0">
                <a:cs typeface="B Nazanin" pitchFamily="2" charset="-78"/>
              </a:rPr>
              <a:t> </a:t>
            </a:r>
            <a:r>
              <a:rPr lang="fa-IR" sz="2800" dirty="0">
                <a:cs typeface="B Nazanin" pitchFamily="2" charset="-78"/>
              </a:rPr>
              <a:t>تك س</a:t>
            </a:r>
            <a:r>
              <a:rPr lang="ar-SA" sz="2800" dirty="0">
                <a:cs typeface="B Nazanin" pitchFamily="2" charset="-78"/>
              </a:rPr>
              <a:t>یلندر بوده  و برای ماشین</a:t>
            </a:r>
            <a:r>
              <a:rPr lang="en-US" sz="2800" dirty="0">
                <a:cs typeface="B Nazanin" pitchFamily="2" charset="-78"/>
              </a:rPr>
              <a:t> </a:t>
            </a:r>
            <a:r>
              <a:rPr lang="fa-IR" sz="2800" dirty="0">
                <a:cs typeface="B Nazanin" pitchFamily="2" charset="-78"/>
              </a:rPr>
              <a:t>ها</a:t>
            </a:r>
            <a:r>
              <a:rPr lang="ar-SA" sz="2800" dirty="0">
                <a:cs typeface="B Nazanin" pitchFamily="2" charset="-78"/>
              </a:rPr>
              <a:t>یی چون چمن زنها، سمپاش های پشتی، پمپاژ آب از رودخانه ها، تیلرها و از این قبیل بكار می‌روند. </a:t>
            </a:r>
            <a:endParaRPr lang="en-US" sz="2800" dirty="0">
              <a:cs typeface="B Nazanin" pitchFamily="2" charset="-78"/>
            </a:endParaRPr>
          </a:p>
        </p:txBody>
      </p:sp>
      <p:sp>
        <p:nvSpPr>
          <p:cNvPr id="18435"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دوم : منابع توان</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34530" name="Picture 2" descr="C:\Users\Se7en\Desktop\2017-10-10 09_56_59-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6"/>
          </a:xfrm>
          <a:prstGeom prst="rect">
            <a:avLst/>
          </a:prstGeom>
          <a:noFill/>
        </p:spPr>
      </p:pic>
    </p:spTree>
  </p:cSld>
  <p:clrMapOvr>
    <a:masterClrMapping/>
  </p:clrMapOvr>
  <p:transition spd="med">
    <p:fade/>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35554" name="Picture 2" descr="C:\Users\Se7en\Desktop\2017-10-10 09_57_24-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5"/>
          </a:xfrm>
          <a:prstGeom prst="rect">
            <a:avLst/>
          </a:prstGeom>
          <a:noFill/>
        </p:spPr>
      </p:pic>
    </p:spTree>
  </p:cSld>
  <p:clrMapOvr>
    <a:masterClrMapping/>
  </p:clrMapOvr>
  <p:transition spd="med">
    <p:fade/>
  </p:transition>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36578" name="Picture 2" descr="C:\Users\Se7en\Desktop\2017-10-10 09_57_46-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6"/>
          </a:xfrm>
          <a:prstGeom prst="rect">
            <a:avLst/>
          </a:prstGeom>
          <a:noFill/>
        </p:spPr>
      </p:pic>
    </p:spTree>
  </p:cSld>
  <p:clrMapOvr>
    <a:masterClrMapping/>
  </p:clrMapOvr>
  <p:transition spd="med">
    <p:fade/>
  </p:transition>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37602" name="Picture 2" descr="C:\Users\Se7en\Desktop\2017-10-10 09_58_11-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5"/>
          </a:xfrm>
          <a:prstGeom prst="rect">
            <a:avLst/>
          </a:prstGeom>
          <a:noFill/>
        </p:spPr>
      </p:pic>
    </p:spTree>
  </p:cSld>
  <p:clrMapOvr>
    <a:masterClrMapping/>
  </p:clrMapOvr>
  <p:transition spd="med">
    <p:fade/>
  </p:transition>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38626" name="Picture 2" descr="C:\Users\Se7en\Desktop\2017-10-10 09_58_35-Mashinhaye Keshavarzi(Yavari).pdf - Nitro Pro.jpg"/>
          <p:cNvPicPr>
            <a:picLocks noGrp="1" noChangeAspect="1" noChangeArrowheads="1"/>
          </p:cNvPicPr>
          <p:nvPr>
            <p:ph idx="1"/>
          </p:nvPr>
        </p:nvPicPr>
        <p:blipFill>
          <a:blip r:embed="rId2"/>
          <a:srcRect/>
          <a:stretch>
            <a:fillRect/>
          </a:stretch>
        </p:blipFill>
        <p:spPr bwMode="auto">
          <a:xfrm>
            <a:off x="0" y="1428736"/>
            <a:ext cx="9143999" cy="4786346"/>
          </a:xfrm>
          <a:prstGeom prst="rect">
            <a:avLst/>
          </a:prstGeom>
          <a:noFill/>
        </p:spPr>
      </p:pic>
    </p:spTree>
  </p:cSld>
  <p:clrMapOvr>
    <a:masterClrMapping/>
  </p:clrMapOvr>
  <p:transition spd="med">
    <p:fade/>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39650" name="Picture 2" descr="C:\Users\Se7en\Desktop\2017-10-10 09_59_01-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5"/>
          </a:xfrm>
          <a:prstGeom prst="rect">
            <a:avLst/>
          </a:prstGeom>
          <a:noFill/>
        </p:spPr>
      </p:pic>
    </p:spTree>
  </p:cSld>
  <p:clrMapOvr>
    <a:masterClrMapping/>
  </p:clrMapOvr>
  <p:transition spd="med">
    <p:fade/>
  </p:transition>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40674" name="Picture 2" descr="C:\Users\Se7en\Desktop\2017-10-10 09_59_29-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6"/>
          </a:xfrm>
          <a:prstGeom prst="rect">
            <a:avLst/>
          </a:prstGeom>
          <a:noFill/>
        </p:spPr>
      </p:pic>
    </p:spTree>
  </p:cSld>
  <p:clrMapOvr>
    <a:masterClrMapping/>
  </p:clrMapOvr>
  <p:transition spd="med">
    <p:fade/>
  </p:transitio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41698" name="Picture 2" descr="C:\Users\Se7en\Desktop\2017-10-10 09_59_54-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14907"/>
          </a:xfrm>
          <a:prstGeom prst="rect">
            <a:avLst/>
          </a:prstGeom>
          <a:noFill/>
        </p:spPr>
      </p:pic>
    </p:spTree>
  </p:cSld>
  <p:clrMapOvr>
    <a:masterClrMapping/>
  </p:clrMapOvr>
  <p:transition spd="med">
    <p:fade/>
  </p:transition>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42722" name="Picture 2" descr="C:\Users\Se7en\Desktop\2017-10-10 10_00_15-Mashinhaye Keshavarzi(Yavari).pdf - Nitro Pro.jpg"/>
          <p:cNvPicPr>
            <a:picLocks noGrp="1" noChangeAspect="1" noChangeArrowheads="1"/>
          </p:cNvPicPr>
          <p:nvPr>
            <p:ph idx="1"/>
          </p:nvPr>
        </p:nvPicPr>
        <p:blipFill>
          <a:blip r:embed="rId2"/>
          <a:srcRect/>
          <a:stretch>
            <a:fillRect/>
          </a:stretch>
        </p:blipFill>
        <p:spPr bwMode="auto">
          <a:xfrm>
            <a:off x="1" y="1357298"/>
            <a:ext cx="9144000" cy="4857783"/>
          </a:xfrm>
          <a:prstGeom prst="rect">
            <a:avLst/>
          </a:prstGeom>
          <a:noFill/>
        </p:spPr>
      </p:pic>
    </p:spTree>
  </p:cSld>
  <p:clrMapOvr>
    <a:masterClrMapping/>
  </p:clrMapOvr>
  <p:transition spd="med">
    <p:fade/>
  </p:transition>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43746" name="Picture 2" descr="C:\Users\Se7en\Desktop\2017-10-10 10_00_37-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6"/>
          </a:xfrm>
          <a:prstGeom prst="rect">
            <a:avLst/>
          </a:prstGeom>
          <a:noFill/>
        </p:spPr>
      </p:pic>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B Nazanin" pitchFamily="2" charset="-78"/>
              </a:rPr>
              <a:t>l</a:t>
            </a:r>
            <a:endParaRPr lang="fa-IR" dirty="0">
              <a:cs typeface="B Nazanin" pitchFamily="2" charset="-78"/>
            </a:endParaRPr>
          </a:p>
        </p:txBody>
      </p:sp>
      <p:sp>
        <p:nvSpPr>
          <p:cNvPr id="3" name="Content Placeholder 2"/>
          <p:cNvSpPr>
            <a:spLocks noGrp="1"/>
          </p:cNvSpPr>
          <p:nvPr>
            <p:ph idx="1"/>
          </p:nvPr>
        </p:nvSpPr>
        <p:spPr/>
        <p:txBody>
          <a:bodyPr/>
          <a:lstStyle/>
          <a:p>
            <a:pPr algn="ctr"/>
            <a:r>
              <a:rPr lang="fa-IR" b="1" dirty="0">
                <a:solidFill>
                  <a:srgbClr val="C00000"/>
                </a:solidFill>
                <a:cs typeface="B Nazanin" pitchFamily="2" charset="-78"/>
              </a:rPr>
              <a:t>مقايسه موتورهای 2 و 4 - زمانه</a:t>
            </a:r>
            <a:endParaRPr lang="en-US" b="1" dirty="0">
              <a:solidFill>
                <a:srgbClr val="C00000"/>
              </a:solidFill>
              <a:cs typeface="B Nazanin" pitchFamily="2" charset="-78"/>
            </a:endParaRPr>
          </a:p>
          <a:p>
            <a:pPr algn="ctr">
              <a:buNone/>
            </a:pPr>
            <a:r>
              <a:rPr lang="fa-IR" dirty="0">
                <a:cs typeface="B Nazanin" pitchFamily="2" charset="-78"/>
              </a:rPr>
              <a:t>موتور دو-زمانه</a:t>
            </a:r>
          </a:p>
          <a:p>
            <a:r>
              <a:rPr lang="fa-IR" dirty="0">
                <a:cs typeface="B Nazanin" pitchFamily="2" charset="-78"/>
              </a:rPr>
              <a:t>نسبت قدرت به وزن بالاتر</a:t>
            </a:r>
          </a:p>
          <a:p>
            <a:r>
              <a:rPr lang="fa-IR" dirty="0">
                <a:cs typeface="B Nazanin" pitchFamily="2" charset="-78"/>
              </a:rPr>
              <a:t>پيچيدگی کمتر ساختمان سوپاپ</a:t>
            </a:r>
          </a:p>
          <a:p>
            <a:endParaRPr lang="fa-IR" dirty="0">
              <a:cs typeface="B Nazanin" pitchFamily="2" charset="-78"/>
            </a:endParaRPr>
          </a:p>
          <a:p>
            <a:pPr algn="ctr">
              <a:buNone/>
            </a:pPr>
            <a:r>
              <a:rPr lang="fa-IR" dirty="0">
                <a:solidFill>
                  <a:schemeClr val="accent6"/>
                </a:solidFill>
                <a:cs typeface="B Nazanin" pitchFamily="2" charset="-78"/>
              </a:rPr>
              <a:t>موتور چهار-زمانه</a:t>
            </a:r>
          </a:p>
          <a:p>
            <a:r>
              <a:rPr lang="fa-IR" dirty="0">
                <a:solidFill>
                  <a:schemeClr val="accent6"/>
                </a:solidFill>
                <a:cs typeface="B Nazanin" pitchFamily="2" charset="-78"/>
              </a:rPr>
              <a:t>راندمان بالاتر فرآيند احتراق</a:t>
            </a:r>
          </a:p>
          <a:p>
            <a:r>
              <a:rPr lang="fa-IR" sz="2800" dirty="0">
                <a:solidFill>
                  <a:schemeClr val="accent6"/>
                </a:solidFill>
                <a:cs typeface="B Nazanin" pitchFamily="2" charset="-78"/>
              </a:rPr>
              <a:t>هرچه اندازه آن بزرگتر شود نسبت قدرت به وزن آن افزايش می يابد.</a:t>
            </a: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44770" name="Picture 2" descr="C:\Users\Se7en\Desktop\2017-10-10 10_01_55-.jpg"/>
          <p:cNvPicPr>
            <a:picLocks noGrp="1" noChangeAspect="1" noChangeArrowheads="1"/>
          </p:cNvPicPr>
          <p:nvPr>
            <p:ph idx="1"/>
          </p:nvPr>
        </p:nvPicPr>
        <p:blipFill>
          <a:blip r:embed="rId2"/>
          <a:srcRect/>
          <a:stretch>
            <a:fillRect/>
          </a:stretch>
        </p:blipFill>
        <p:spPr bwMode="auto">
          <a:xfrm>
            <a:off x="0" y="1428736"/>
            <a:ext cx="9143999" cy="4786346"/>
          </a:xfrm>
          <a:prstGeom prst="rect">
            <a:avLst/>
          </a:prstGeom>
          <a:noFill/>
        </p:spPr>
      </p:pic>
    </p:spTree>
  </p:cSld>
  <p:clrMapOvr>
    <a:masterClrMapping/>
  </p:clrMapOvr>
  <p:transition spd="med">
    <p:fade/>
  </p:transition>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45794" name="Picture 2" descr="C:\Users\Se7en\Desktop\2017-10-10 10_02_32-Mashinhaye Keshavarzi(Yavari).pdf - Nitro Pro.jpg"/>
          <p:cNvPicPr>
            <a:picLocks noGrp="1" noChangeAspect="1" noChangeArrowheads="1"/>
          </p:cNvPicPr>
          <p:nvPr>
            <p:ph idx="1"/>
          </p:nvPr>
        </p:nvPicPr>
        <p:blipFill>
          <a:blip r:embed="rId2"/>
          <a:srcRect/>
          <a:stretch>
            <a:fillRect/>
          </a:stretch>
        </p:blipFill>
        <p:spPr bwMode="auto">
          <a:xfrm>
            <a:off x="1" y="1428736"/>
            <a:ext cx="9144000" cy="4786346"/>
          </a:xfrm>
          <a:prstGeom prst="rect">
            <a:avLst/>
          </a:prstGeom>
          <a:noFill/>
        </p:spPr>
      </p:pic>
    </p:spTree>
  </p:cSld>
  <p:clrMapOvr>
    <a:masterClrMapping/>
  </p:clrMapOvr>
  <p:transition spd="med">
    <p:fade/>
  </p:transition>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46818" name="Picture 2" descr="C:\Users\Se7en\Desktop\2017-10-10 10_02_58-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6"/>
          </a:xfrm>
          <a:prstGeom prst="rect">
            <a:avLst/>
          </a:prstGeom>
          <a:noFill/>
        </p:spPr>
      </p:pic>
    </p:spTree>
  </p:cSld>
  <p:clrMapOvr>
    <a:masterClrMapping/>
  </p:clrMapOvr>
  <p:transition spd="med">
    <p:fade/>
  </p:transition>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55010" name="Picture 2" descr="C:\Users\Se7en\Desktop\2017-10-10 10_51_05-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6"/>
          </a:xfrm>
          <a:prstGeom prst="rect">
            <a:avLst/>
          </a:prstGeom>
          <a:noFill/>
        </p:spPr>
      </p:pic>
    </p:spTree>
  </p:cSld>
  <p:clrMapOvr>
    <a:masterClrMapping/>
  </p:clrMapOvr>
  <p:transition spd="med">
    <p:fade/>
  </p:transition>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47842" name="Picture 2" descr="C:\Users\Se7en\Desktop\2017-10-10 10_51_33-Mashinhaye Keshavarzi(Yavari).pdf - Nitro Pro.jpg"/>
          <p:cNvPicPr>
            <a:picLocks noGrp="1" noChangeAspect="1" noChangeArrowheads="1"/>
          </p:cNvPicPr>
          <p:nvPr>
            <p:ph idx="1"/>
          </p:nvPr>
        </p:nvPicPr>
        <p:blipFill>
          <a:blip r:embed="rId2"/>
          <a:srcRect/>
          <a:stretch>
            <a:fillRect/>
          </a:stretch>
        </p:blipFill>
        <p:spPr bwMode="auto">
          <a:xfrm>
            <a:off x="1" y="1428736"/>
            <a:ext cx="9144000" cy="4786346"/>
          </a:xfrm>
          <a:prstGeom prst="rect">
            <a:avLst/>
          </a:prstGeom>
          <a:noFill/>
        </p:spPr>
      </p:pic>
    </p:spTree>
  </p:cSld>
  <p:clrMapOvr>
    <a:masterClrMapping/>
  </p:clrMapOvr>
  <p:transition spd="med">
    <p:fade/>
  </p:transition>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48866" name="Picture 2" descr="C:\Users\Se7en\Desktop\2017-10-10 10_51_54-Mashinhaye Keshavarzi(Yavari).pdf - Nitro Pro.jpg"/>
          <p:cNvPicPr>
            <a:picLocks noGrp="1" noChangeAspect="1" noChangeArrowheads="1"/>
          </p:cNvPicPr>
          <p:nvPr>
            <p:ph idx="1"/>
          </p:nvPr>
        </p:nvPicPr>
        <p:blipFill>
          <a:blip r:embed="rId2"/>
          <a:srcRect/>
          <a:stretch>
            <a:fillRect/>
          </a:stretch>
        </p:blipFill>
        <p:spPr bwMode="auto">
          <a:xfrm>
            <a:off x="1" y="1428736"/>
            <a:ext cx="9144000" cy="4857784"/>
          </a:xfrm>
          <a:prstGeom prst="rect">
            <a:avLst/>
          </a:prstGeom>
          <a:noFill/>
        </p:spPr>
      </p:pic>
    </p:spTree>
  </p:cSld>
  <p:clrMapOvr>
    <a:masterClrMapping/>
  </p:clrMapOvr>
  <p:transition spd="med">
    <p:fade/>
  </p:transition>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49890" name="Picture 2" descr="C:\Users\Se7en\Desktop\2017-10-10 10_52_17-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6"/>
          </a:xfrm>
          <a:prstGeom prst="rect">
            <a:avLst/>
          </a:prstGeom>
          <a:noFill/>
        </p:spPr>
      </p:pic>
    </p:spTree>
  </p:cSld>
  <p:clrMapOvr>
    <a:masterClrMapping/>
  </p:clrMapOvr>
  <p:transition spd="med">
    <p:fade/>
  </p:transition>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50914" name="Picture 2" descr="C:\Users\Se7en\Desktop\2017-10-10 10_52_44-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857784"/>
          </a:xfrm>
          <a:prstGeom prst="rect">
            <a:avLst/>
          </a:prstGeom>
          <a:noFill/>
        </p:spPr>
      </p:pic>
    </p:spTree>
  </p:cSld>
  <p:clrMapOvr>
    <a:masterClrMapping/>
  </p:clrMapOvr>
  <p:transition spd="med">
    <p:fade/>
  </p:transition>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52962" name="Picture 2" descr="C:\Users\Se7en\Desktop\2017-10-10 10_53_07-Mashinhaye Keshavarzi(Yavari).pdf - Nitro Pro.jpg"/>
          <p:cNvPicPr>
            <a:picLocks noGrp="1" noChangeAspect="1" noChangeArrowheads="1"/>
          </p:cNvPicPr>
          <p:nvPr>
            <p:ph idx="1"/>
          </p:nvPr>
        </p:nvPicPr>
        <p:blipFill>
          <a:blip r:embed="rId2"/>
          <a:srcRect/>
          <a:stretch>
            <a:fillRect/>
          </a:stretch>
        </p:blipFill>
        <p:spPr bwMode="auto">
          <a:xfrm>
            <a:off x="0" y="1428736"/>
            <a:ext cx="9143999" cy="4786346"/>
          </a:xfrm>
          <a:prstGeom prst="rect">
            <a:avLst/>
          </a:prstGeom>
          <a:noFill/>
        </p:spPr>
      </p:pic>
    </p:spTree>
  </p:cSld>
  <p:clrMapOvr>
    <a:masterClrMapping/>
  </p:clrMapOvr>
  <p:transition spd="med">
    <p:fade/>
  </p:transition>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53986" name="Picture 2" descr="C:\Users\Se7en\Desktop\2017-10-10 10_53_29-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6"/>
          </a:xfrm>
          <a:prstGeom prst="rect">
            <a:avLst/>
          </a:prstGeom>
          <a:noFill/>
        </p:spPr>
      </p:pic>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body" idx="1"/>
          </p:nvPr>
        </p:nvSpPr>
        <p:spPr>
          <a:xfrm>
            <a:off x="457200" y="1600200"/>
            <a:ext cx="8229600" cy="4781550"/>
          </a:xfrm>
        </p:spPr>
        <p:txBody>
          <a:bodyPr/>
          <a:lstStyle/>
          <a:p>
            <a:pPr algn="justLow"/>
            <a:r>
              <a:rPr lang="ar-SA" dirty="0">
                <a:cs typeface="B Nazanin" pitchFamily="2" charset="-78"/>
              </a:rPr>
              <a:t>یك موتور دو زمانه و چگونگی انجام چهارزمان آن در یك دور میل لنگ</a:t>
            </a:r>
            <a:r>
              <a:rPr lang="en-US" dirty="0">
                <a:cs typeface="B Nazanin" pitchFamily="2" charset="-78"/>
              </a:rPr>
              <a:t> </a:t>
            </a:r>
          </a:p>
        </p:txBody>
      </p:sp>
      <p:pic>
        <p:nvPicPr>
          <p:cNvPr id="19461" name="Picture 5" descr="two-stroke_c"/>
          <p:cNvPicPr>
            <a:picLocks noChangeAspect="1" noChangeArrowheads="1" noCrop="1"/>
          </p:cNvPicPr>
          <p:nvPr/>
        </p:nvPicPr>
        <p:blipFill>
          <a:blip r:embed="rId2"/>
          <a:srcRect/>
          <a:stretch>
            <a:fillRect/>
          </a:stretch>
        </p:blipFill>
        <p:spPr bwMode="auto">
          <a:xfrm>
            <a:off x="250825" y="3444875"/>
            <a:ext cx="8496300" cy="2289175"/>
          </a:xfrm>
          <a:prstGeom prst="rect">
            <a:avLst/>
          </a:prstGeom>
          <a:noFill/>
        </p:spPr>
      </p:pic>
      <p:sp>
        <p:nvSpPr>
          <p:cNvPr id="19462" name="Rectangle 6"/>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دوم : منابع توان</a:t>
            </a:r>
            <a:endParaRPr lang="en-US" sz="2400" b="0">
              <a:solidFill>
                <a:srgbClr val="FFFFCC"/>
              </a:solidFill>
            </a:endParaRPr>
          </a:p>
        </p:txBody>
      </p:sp>
      <p:sp>
        <p:nvSpPr>
          <p:cNvPr id="6" name="Footer Placeholder 5"/>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56034" name="Picture 2" descr="C:\Users\Se7en\Desktop\2017-10-10 10_53_49-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857784"/>
          </a:xfrm>
          <a:prstGeom prst="rect">
            <a:avLst/>
          </a:prstGeom>
          <a:noFill/>
        </p:spPr>
      </p:pic>
    </p:spTree>
  </p:cSld>
  <p:clrMapOvr>
    <a:masterClrMapping/>
  </p:clrMapOvr>
  <p:transition spd="med">
    <p:fade/>
  </p:transition>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57058" name="Picture 2" descr="C:\Users\Se7en\Desktop\2017-10-10 10_54_07-Mashinhaye Keshavarzi(Yavari).pdf - Nitro Pro.jpg"/>
          <p:cNvPicPr>
            <a:picLocks noGrp="1" noChangeAspect="1" noChangeArrowheads="1"/>
          </p:cNvPicPr>
          <p:nvPr>
            <p:ph idx="1"/>
          </p:nvPr>
        </p:nvPicPr>
        <p:blipFill>
          <a:blip r:embed="rId2"/>
          <a:srcRect/>
          <a:stretch>
            <a:fillRect/>
          </a:stretch>
        </p:blipFill>
        <p:spPr bwMode="auto">
          <a:xfrm>
            <a:off x="1" y="1428736"/>
            <a:ext cx="9144000" cy="4786346"/>
          </a:xfrm>
          <a:prstGeom prst="rect">
            <a:avLst/>
          </a:prstGeom>
          <a:noFill/>
        </p:spPr>
      </p:pic>
    </p:spTree>
  </p:cSld>
  <p:clrMapOvr>
    <a:masterClrMapping/>
  </p:clrMapOvr>
  <p:transition spd="med">
    <p:fade/>
  </p:transition>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58082" name="Picture 2" descr="C:\Users\Se7en\Desktop\2017-10-10 10_54_25-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862440"/>
          </a:xfrm>
          <a:prstGeom prst="rect">
            <a:avLst/>
          </a:prstGeom>
          <a:noFill/>
        </p:spPr>
      </p:pic>
    </p:spTree>
  </p:cSld>
  <p:clrMapOvr>
    <a:masterClrMapping/>
  </p:clrMapOvr>
  <p:transition spd="med">
    <p:fade/>
  </p:transition>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59106" name="Picture 2" descr="C:\Users\Se7en\Desktop\2017-10-10 10_54_47-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5"/>
          </a:xfrm>
          <a:prstGeom prst="rect">
            <a:avLst/>
          </a:prstGeom>
          <a:noFill/>
        </p:spPr>
      </p:pic>
    </p:spTree>
  </p:cSld>
  <p:clrMapOvr>
    <a:masterClrMapping/>
  </p:clrMapOvr>
  <p:transition spd="med">
    <p:fade/>
  </p:transition>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60130" name="Picture 2" descr="C:\Users\Se7en\Desktop\2017-10-10 10_55_10-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5"/>
          </a:xfrm>
          <a:prstGeom prst="rect">
            <a:avLst/>
          </a:prstGeom>
          <a:noFill/>
        </p:spPr>
      </p:pic>
    </p:spTree>
  </p:cSld>
  <p:clrMapOvr>
    <a:masterClrMapping/>
  </p:clrMapOvr>
  <p:transition spd="med">
    <p:fade/>
  </p:transition>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61154" name="Picture 2" descr="C:\Users\Se7en\Desktop\2017-10-10 10_55_30-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6"/>
          </a:xfrm>
          <a:prstGeom prst="rect">
            <a:avLst/>
          </a:prstGeom>
          <a:noFill/>
        </p:spPr>
      </p:pic>
    </p:spTree>
  </p:cSld>
  <p:clrMapOvr>
    <a:masterClrMapping/>
  </p:clrMapOvr>
  <p:transition spd="med">
    <p:fade/>
  </p:transition>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62178" name="Picture 2" descr="C:\Users\Se7en\Desktop\2017-10-10 10_55_54-Mashinhaye Keshavarzi(Yavari).pdf - Nitro Pro.jpg"/>
          <p:cNvPicPr>
            <a:picLocks noGrp="1" noChangeAspect="1" noChangeArrowheads="1"/>
          </p:cNvPicPr>
          <p:nvPr>
            <p:ph idx="1"/>
          </p:nvPr>
        </p:nvPicPr>
        <p:blipFill>
          <a:blip r:embed="rId2"/>
          <a:srcRect/>
          <a:stretch>
            <a:fillRect/>
          </a:stretch>
        </p:blipFill>
        <p:spPr bwMode="auto">
          <a:xfrm>
            <a:off x="1" y="1428736"/>
            <a:ext cx="9144000" cy="4786345"/>
          </a:xfrm>
          <a:prstGeom prst="rect">
            <a:avLst/>
          </a:prstGeom>
          <a:noFill/>
        </p:spPr>
      </p:pic>
    </p:spTree>
  </p:cSld>
  <p:clrMapOvr>
    <a:masterClrMapping/>
  </p:clrMapOvr>
  <p:transition spd="med">
    <p:fade/>
  </p:transition>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63202" name="Picture 2" descr="C:\Users\Se7en\Desktop\2017-10-10 10_56_37-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6"/>
          </a:xfrm>
          <a:prstGeom prst="rect">
            <a:avLst/>
          </a:prstGeom>
          <a:noFill/>
        </p:spPr>
      </p:pic>
    </p:spTree>
  </p:cSld>
  <p:clrMapOvr>
    <a:masterClrMapping/>
  </p:clrMapOvr>
  <p:transition spd="med">
    <p:fade/>
  </p:transition>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64226" name="Picture 2" descr="C:\Users\Se7en\Desktop\2017-10-10 10_56_57-Mashinhaye Keshavarzi(Yavari).pdf - Nitro Pro.jpg"/>
          <p:cNvPicPr>
            <a:picLocks noGrp="1" noChangeAspect="1" noChangeArrowheads="1"/>
          </p:cNvPicPr>
          <p:nvPr>
            <p:ph idx="1"/>
          </p:nvPr>
        </p:nvPicPr>
        <p:blipFill>
          <a:blip r:embed="rId2"/>
          <a:srcRect/>
          <a:stretch>
            <a:fillRect/>
          </a:stretch>
        </p:blipFill>
        <p:spPr bwMode="auto">
          <a:xfrm>
            <a:off x="1" y="1428736"/>
            <a:ext cx="9144000" cy="4786346"/>
          </a:xfrm>
          <a:prstGeom prst="rect">
            <a:avLst/>
          </a:prstGeom>
          <a:noFill/>
        </p:spPr>
      </p:pic>
    </p:spTree>
  </p:cSld>
  <p:clrMapOvr>
    <a:masterClrMapping/>
  </p:clrMapOvr>
  <p:transition spd="med">
    <p:fade/>
  </p:transition>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65250" name="Picture 2" descr="C:\Users\Se7en\Desktop\2017-10-10 10_57_19-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5"/>
          </a:xfrm>
          <a:prstGeom prst="rect">
            <a:avLst/>
          </a:prstGeom>
          <a:noFill/>
        </p:spPr>
      </p:pic>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body" sz="half" idx="1"/>
          </p:nvPr>
        </p:nvSpPr>
        <p:spPr>
          <a:xfrm>
            <a:off x="250825" y="1484313"/>
            <a:ext cx="8713788" cy="4525962"/>
          </a:xfrm>
        </p:spPr>
        <p:txBody>
          <a:bodyPr/>
          <a:lstStyle/>
          <a:p>
            <a:pPr algn="justLow">
              <a:buFontTx/>
              <a:buNone/>
            </a:pPr>
            <a:r>
              <a:rPr lang="fa-IR" sz="3000" b="1" dirty="0">
                <a:cs typeface="B Nazanin" pitchFamily="2" charset="-78"/>
              </a:rPr>
              <a:t>اصول ساختمان</a:t>
            </a:r>
            <a:r>
              <a:rPr lang="ar-SA" sz="3000" b="1" dirty="0">
                <a:cs typeface="B Nazanin" pitchFamily="2" charset="-78"/>
              </a:rPr>
              <a:t>ی و طرز كار موتور دیزلی</a:t>
            </a:r>
            <a:endParaRPr lang="fa-IR" sz="3000" b="1" dirty="0">
              <a:cs typeface="B Nazanin" pitchFamily="2" charset="-78"/>
            </a:endParaRPr>
          </a:p>
          <a:p>
            <a:pPr algn="justLow"/>
            <a:r>
              <a:rPr lang="fa-IR" sz="3000" dirty="0">
                <a:cs typeface="B Nazanin" pitchFamily="2" charset="-78"/>
              </a:rPr>
              <a:t>برا</a:t>
            </a:r>
            <a:r>
              <a:rPr lang="ar-SA" sz="3000" dirty="0">
                <a:cs typeface="B Nazanin" pitchFamily="2" charset="-78"/>
              </a:rPr>
              <a:t>ی موتورهای بنزینی</a:t>
            </a:r>
            <a:r>
              <a:rPr lang="fa-IR" sz="3000" dirty="0">
                <a:cs typeface="B Nazanin" pitchFamily="2" charset="-78"/>
              </a:rPr>
              <a:t> در زمان تنفس، مخلوط بنز</a:t>
            </a:r>
            <a:r>
              <a:rPr lang="ar-SA" sz="3000" dirty="0">
                <a:cs typeface="B Nazanin" pitchFamily="2" charset="-78"/>
              </a:rPr>
              <a:t>ین و هوا به درون سیلندر مكیده می‌شود. در موتورهای دیزلی فقط هوا كشیده می‌شود. </a:t>
            </a:r>
            <a:endParaRPr lang="fa-IR" sz="3000" dirty="0">
              <a:cs typeface="B Nazanin" pitchFamily="2" charset="-78"/>
            </a:endParaRPr>
          </a:p>
        </p:txBody>
      </p:sp>
      <p:graphicFrame>
        <p:nvGraphicFramePr>
          <p:cNvPr id="20518" name="Object 38"/>
          <p:cNvGraphicFramePr>
            <a:graphicFrameLocks noGrp="1" noChangeAspect="1"/>
          </p:cNvGraphicFramePr>
          <p:nvPr>
            <p:ph sz="half" idx="2"/>
          </p:nvPr>
        </p:nvGraphicFramePr>
        <p:xfrm>
          <a:off x="395288" y="3490913"/>
          <a:ext cx="8353425" cy="3033712"/>
        </p:xfrm>
        <a:graphic>
          <a:graphicData uri="http://schemas.openxmlformats.org/presentationml/2006/ole">
            <mc:AlternateContent xmlns:mc="http://schemas.openxmlformats.org/markup-compatibility/2006">
              <mc:Choice xmlns:v="urn:schemas-microsoft-com:vml" Requires="v">
                <p:oleObj spid="_x0000_s20526" name="Image" r:id="rId3" imgW="7936508" imgH="2882540" progId="">
                  <p:embed/>
                </p:oleObj>
              </mc:Choice>
              <mc:Fallback>
                <p:oleObj name="Image" r:id="rId3" imgW="7936508" imgH="2882540" progId="">
                  <p:embed/>
                  <p:pic>
                    <p:nvPicPr>
                      <p:cNvPr id="0" name="Picture 4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490913"/>
                        <a:ext cx="8353425" cy="303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21" name="Rectangle 41"/>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دوم : منابع توان</a:t>
            </a:r>
            <a:endParaRPr lang="en-US" sz="2400" b="0">
              <a:solidFill>
                <a:srgbClr val="FFFFCC"/>
              </a:solidFill>
            </a:endParaRPr>
          </a:p>
        </p:txBody>
      </p:sp>
      <p:sp>
        <p:nvSpPr>
          <p:cNvPr id="6" name="Footer Placeholder 5"/>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66274" name="Picture 2" descr="C:\Users\Se7en\Desktop\2017-10-10 10_57_45-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857784"/>
          </a:xfrm>
          <a:prstGeom prst="rect">
            <a:avLst/>
          </a:prstGeom>
          <a:noFill/>
        </p:spPr>
      </p:pic>
    </p:spTree>
  </p:cSld>
  <p:clrMapOvr>
    <a:masterClrMapping/>
  </p:clrMapOvr>
  <p:transition spd="med">
    <p:fade/>
  </p:transition>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67298" name="Picture 2" descr="C:\Users\Se7en\Desktop\2017-10-10 10_58_05-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5"/>
          </a:xfrm>
          <a:prstGeom prst="rect">
            <a:avLst/>
          </a:prstGeom>
          <a:noFill/>
        </p:spPr>
      </p:pic>
    </p:spTree>
  </p:cSld>
  <p:clrMapOvr>
    <a:masterClrMapping/>
  </p:clrMapOvr>
  <p:transition spd="med">
    <p:fade/>
  </p:transition>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68322" name="Picture 2" descr="C:\Users\Se7en\Desktop\2017-10-10 10_58_27-Mashinhaye Keshavarzi(Yavari).pdf - Nitro Pro.jpg"/>
          <p:cNvPicPr>
            <a:picLocks noGrp="1" noChangeAspect="1" noChangeArrowheads="1"/>
          </p:cNvPicPr>
          <p:nvPr>
            <p:ph idx="1"/>
          </p:nvPr>
        </p:nvPicPr>
        <p:blipFill>
          <a:blip r:embed="rId2"/>
          <a:srcRect/>
          <a:stretch>
            <a:fillRect/>
          </a:stretch>
        </p:blipFill>
        <p:spPr bwMode="auto">
          <a:xfrm>
            <a:off x="1" y="1428736"/>
            <a:ext cx="9144000" cy="4786346"/>
          </a:xfrm>
          <a:prstGeom prst="rect">
            <a:avLst/>
          </a:prstGeom>
          <a:noFill/>
        </p:spPr>
      </p:pic>
    </p:spTree>
  </p:cSld>
  <p:clrMapOvr>
    <a:masterClrMapping/>
  </p:clrMapOvr>
  <p:transition spd="med">
    <p:fade/>
  </p:transition>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69346" name="Picture 2" descr="C:\Users\Se7en\Desktop\2017-10-10 10_59_20-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6"/>
          </a:xfrm>
          <a:prstGeom prst="rect">
            <a:avLst/>
          </a:prstGeom>
          <a:noFill/>
        </p:spPr>
      </p:pic>
    </p:spTree>
  </p:cSld>
  <p:clrMapOvr>
    <a:masterClrMapping/>
  </p:clrMapOvr>
  <p:transition spd="med">
    <p:fade/>
  </p:transition>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70370" name="Picture 2" descr="C:\Users\Se7en\Desktop\2017-10-10 10_59_42-Mashinhaye Keshavarzi(Yavari).pdf - Nitro Pro.jpg"/>
          <p:cNvPicPr>
            <a:picLocks noGrp="1" noChangeAspect="1" noChangeArrowheads="1"/>
          </p:cNvPicPr>
          <p:nvPr>
            <p:ph idx="1"/>
          </p:nvPr>
        </p:nvPicPr>
        <p:blipFill>
          <a:blip r:embed="rId2"/>
          <a:srcRect/>
          <a:stretch>
            <a:fillRect/>
          </a:stretch>
        </p:blipFill>
        <p:spPr bwMode="auto">
          <a:xfrm>
            <a:off x="0" y="1428736"/>
            <a:ext cx="9143999" cy="4786345"/>
          </a:xfrm>
          <a:prstGeom prst="rect">
            <a:avLst/>
          </a:prstGeom>
          <a:noFill/>
        </p:spPr>
      </p:pic>
    </p:spTree>
  </p:cSld>
  <p:clrMapOvr>
    <a:masterClrMapping/>
  </p:clrMapOvr>
  <p:transition spd="med">
    <p:fade/>
  </p:transition>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71394" name="Picture 2" descr="C:\Users\Se7en\Desktop\2017-10-10 11_00_04-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6"/>
          </a:xfrm>
          <a:prstGeom prst="rect">
            <a:avLst/>
          </a:prstGeom>
          <a:noFill/>
        </p:spPr>
      </p:pic>
    </p:spTree>
  </p:cSld>
  <p:clrMapOvr>
    <a:masterClrMapping/>
  </p:clrMapOvr>
  <p:transition spd="med">
    <p:fade/>
  </p:transition>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72418" name="Picture 2" descr="C:\Users\Se7en\Desktop\2017-10-10 11_00_25-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5"/>
          </a:xfrm>
          <a:prstGeom prst="rect">
            <a:avLst/>
          </a:prstGeom>
          <a:noFill/>
        </p:spPr>
      </p:pic>
    </p:spTree>
  </p:cSld>
  <p:clrMapOvr>
    <a:masterClrMapping/>
  </p:clrMapOvr>
  <p:transition spd="med">
    <p:fade/>
  </p:transition>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73442" name="Picture 2" descr="C:\Users\Se7en\Desktop\2017-10-10 11_00_46-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857783"/>
          </a:xfrm>
          <a:prstGeom prst="rect">
            <a:avLst/>
          </a:prstGeom>
          <a:noFill/>
        </p:spPr>
      </p:pic>
    </p:spTree>
  </p:cSld>
  <p:clrMapOvr>
    <a:masterClrMapping/>
  </p:clrMapOvr>
  <p:transition spd="med">
    <p:fade/>
  </p:transition>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74466" name="Picture 2" descr="C:\Users\Se7en\Desktop\2017-10-10 11_01_06-Mashinhaye Keshavarzi(Yavari).pdf - Nitro Pro.jpg"/>
          <p:cNvPicPr>
            <a:picLocks noGrp="1" noChangeAspect="1" noChangeArrowheads="1"/>
          </p:cNvPicPr>
          <p:nvPr>
            <p:ph idx="1"/>
          </p:nvPr>
        </p:nvPicPr>
        <p:blipFill>
          <a:blip r:embed="rId2"/>
          <a:srcRect/>
          <a:stretch>
            <a:fillRect/>
          </a:stretch>
        </p:blipFill>
        <p:spPr bwMode="auto">
          <a:xfrm>
            <a:off x="0" y="1428736"/>
            <a:ext cx="9143999" cy="4786346"/>
          </a:xfrm>
          <a:prstGeom prst="rect">
            <a:avLst/>
          </a:prstGeom>
          <a:noFill/>
        </p:spPr>
      </p:pic>
    </p:spTree>
  </p:cSld>
  <p:clrMapOvr>
    <a:masterClrMapping/>
  </p:clrMapOvr>
  <p:transition spd="med">
    <p:fade/>
  </p:transition>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75490" name="Picture 2" descr="C:\Users\Se7en\Desktop\2017-10-10 11_01_28-Mashinhaye Keshavarzi(Yavari).pdf - Nitro Pro.jpg"/>
          <p:cNvPicPr>
            <a:picLocks noGrp="1" noChangeAspect="1" noChangeArrowheads="1"/>
          </p:cNvPicPr>
          <p:nvPr>
            <p:ph idx="1"/>
          </p:nvPr>
        </p:nvPicPr>
        <p:blipFill>
          <a:blip r:embed="rId2"/>
          <a:srcRect/>
          <a:stretch>
            <a:fillRect/>
          </a:stretch>
        </p:blipFill>
        <p:spPr bwMode="auto">
          <a:xfrm>
            <a:off x="1" y="1428736"/>
            <a:ext cx="9144000" cy="4786346"/>
          </a:xfrm>
          <a:prstGeom prst="rect">
            <a:avLst/>
          </a:prstGeom>
          <a:noFill/>
        </p:spPr>
      </p:pic>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p:cNvPicPr>
            <a:picLocks noChangeAspect="1" noChangeArrowheads="1"/>
          </p:cNvPicPr>
          <p:nvPr/>
        </p:nvPicPr>
        <p:blipFill>
          <a:blip r:embed="rId2"/>
          <a:srcRect/>
          <a:stretch>
            <a:fillRect/>
          </a:stretch>
        </p:blipFill>
        <p:spPr bwMode="auto">
          <a:xfrm>
            <a:off x="682625" y="1628775"/>
            <a:ext cx="4681538" cy="4681538"/>
          </a:xfrm>
          <a:prstGeom prst="rect">
            <a:avLst/>
          </a:prstGeom>
          <a:noFill/>
          <a:ln w="9525">
            <a:noFill/>
            <a:miter lim="800000"/>
            <a:headEnd/>
            <a:tailEnd/>
          </a:ln>
          <a:effectLst/>
        </p:spPr>
      </p:pic>
      <p:sp>
        <p:nvSpPr>
          <p:cNvPr id="22530" name="Rectangle 2"/>
          <p:cNvSpPr>
            <a:spLocks noGrp="1" noChangeArrowheads="1"/>
          </p:cNvSpPr>
          <p:nvPr>
            <p:ph type="body" idx="1"/>
          </p:nvPr>
        </p:nvSpPr>
        <p:spPr>
          <a:xfrm>
            <a:off x="663575" y="1600200"/>
            <a:ext cx="8229600" cy="4781550"/>
          </a:xfrm>
        </p:spPr>
        <p:txBody>
          <a:bodyPr/>
          <a:lstStyle/>
          <a:p>
            <a:pPr algn="justLow">
              <a:buFontTx/>
              <a:buNone/>
            </a:pPr>
            <a:r>
              <a:rPr lang="fa-IR" dirty="0">
                <a:cs typeface="B Nazanin" pitchFamily="2" charset="-78"/>
              </a:rPr>
              <a:t>ساختمان موتورهای دیزلی</a:t>
            </a:r>
            <a:endParaRPr lang="en-US" dirty="0">
              <a:cs typeface="B Nazanin" pitchFamily="2" charset="-78"/>
            </a:endParaRPr>
          </a:p>
          <a:p>
            <a:pPr algn="justLow"/>
            <a:endParaRPr lang="en-US" dirty="0"/>
          </a:p>
        </p:txBody>
      </p:sp>
      <p:sp>
        <p:nvSpPr>
          <p:cNvPr id="22534" name="Rectangle 6"/>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دوم : منابع توان</a:t>
            </a:r>
            <a:endParaRPr lang="en-US" sz="2400" b="0">
              <a:solidFill>
                <a:srgbClr val="FFFFCC"/>
              </a:solidFill>
            </a:endParaRPr>
          </a:p>
        </p:txBody>
      </p:sp>
      <p:sp>
        <p:nvSpPr>
          <p:cNvPr id="6" name="Footer Placeholder 5"/>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76514" name="Picture 2" descr="C:\Users\Se7en\Desktop\2017-10-10 11_01_51-Mashinhaye Keshavarzi(Yavari).pdf - Nitro Pro.jpg"/>
          <p:cNvPicPr>
            <a:picLocks noGrp="1" noChangeAspect="1" noChangeArrowheads="1"/>
          </p:cNvPicPr>
          <p:nvPr>
            <p:ph idx="1"/>
          </p:nvPr>
        </p:nvPicPr>
        <p:blipFill>
          <a:blip r:embed="rId2"/>
          <a:srcRect/>
          <a:stretch>
            <a:fillRect/>
          </a:stretch>
        </p:blipFill>
        <p:spPr bwMode="auto">
          <a:xfrm>
            <a:off x="0" y="1357298"/>
            <a:ext cx="9144000" cy="4929221"/>
          </a:xfrm>
          <a:prstGeom prst="rect">
            <a:avLst/>
          </a:prstGeom>
          <a:noFill/>
        </p:spPr>
      </p:pic>
    </p:spTree>
  </p:cSld>
  <p:clrMapOvr>
    <a:masterClrMapping/>
  </p:clrMapOvr>
  <p:transition spd="med">
    <p:fade/>
  </p:transition>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77539" name="Picture 3" descr="C:\Users\Se7en\Desktop\2017-10-10 12_11_22-Mashinhaye Keshavarzi(Yavari).pdf - Nitro Pro.jpg"/>
          <p:cNvPicPr>
            <a:picLocks noChangeAspect="1" noChangeArrowheads="1"/>
          </p:cNvPicPr>
          <p:nvPr/>
        </p:nvPicPr>
        <p:blipFill>
          <a:blip r:embed="rId2"/>
          <a:srcRect/>
          <a:stretch>
            <a:fillRect/>
          </a:stretch>
        </p:blipFill>
        <p:spPr bwMode="auto">
          <a:xfrm>
            <a:off x="0" y="1428736"/>
            <a:ext cx="9143999" cy="4786345"/>
          </a:xfrm>
          <a:prstGeom prst="rect">
            <a:avLst/>
          </a:prstGeom>
          <a:noFill/>
        </p:spPr>
      </p:pic>
    </p:spTree>
  </p:cSld>
  <p:clrMapOvr>
    <a:masterClrMapping/>
  </p:clrMapOvr>
  <p:transition spd="med">
    <p:fade/>
  </p:transition>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78562" name="Picture 2" descr="C:\Users\Se7en\Desktop\2017-10-10 12_13_07-Mashinhaye Keshavarzi(Yavari).pdf - Nitro Pro.jpg"/>
          <p:cNvPicPr>
            <a:picLocks noChangeAspect="1" noChangeArrowheads="1"/>
          </p:cNvPicPr>
          <p:nvPr/>
        </p:nvPicPr>
        <p:blipFill>
          <a:blip r:embed="rId2"/>
          <a:srcRect/>
          <a:stretch>
            <a:fillRect/>
          </a:stretch>
        </p:blipFill>
        <p:spPr bwMode="auto">
          <a:xfrm>
            <a:off x="0" y="1428736"/>
            <a:ext cx="9144000" cy="4786346"/>
          </a:xfrm>
          <a:prstGeom prst="rect">
            <a:avLst/>
          </a:prstGeom>
          <a:noFill/>
        </p:spPr>
      </p:pic>
    </p:spTree>
  </p:cSld>
  <p:clrMapOvr>
    <a:masterClrMapping/>
  </p:clrMapOvr>
  <p:transition spd="med">
    <p:fade/>
  </p:transition>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79586" name="Picture 2" descr="C:\Users\Se7en\Desktop\2017-10-10 12_15_07-Mashinhaye Keshavarzi(Yavari).pdf - Nitro Pro.jpg"/>
          <p:cNvPicPr>
            <a:picLocks noChangeAspect="1" noChangeArrowheads="1"/>
          </p:cNvPicPr>
          <p:nvPr/>
        </p:nvPicPr>
        <p:blipFill>
          <a:blip r:embed="rId2"/>
          <a:srcRect/>
          <a:stretch>
            <a:fillRect/>
          </a:stretch>
        </p:blipFill>
        <p:spPr bwMode="auto">
          <a:xfrm>
            <a:off x="0" y="1428736"/>
            <a:ext cx="9143999" cy="4786346"/>
          </a:xfrm>
          <a:prstGeom prst="rect">
            <a:avLst/>
          </a:prstGeom>
          <a:noFill/>
        </p:spPr>
      </p:pic>
    </p:spTree>
  </p:cSld>
  <p:clrMapOvr>
    <a:masterClrMapping/>
  </p:clrMapOvr>
  <p:transition spd="med">
    <p:fade/>
  </p:transition>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80610" name="Picture 2" descr="C:\Users\Se7en\Desktop\2017-10-10 12_20_32-Mashinhaye Keshavarzi(Yavari).pdf - Nitro Pro.jpg"/>
          <p:cNvPicPr>
            <a:picLocks noGrp="1" noChangeAspect="1" noChangeArrowheads="1"/>
          </p:cNvPicPr>
          <p:nvPr>
            <p:ph idx="1"/>
          </p:nvPr>
        </p:nvPicPr>
        <p:blipFill>
          <a:blip r:embed="rId2"/>
          <a:srcRect/>
          <a:stretch>
            <a:fillRect/>
          </a:stretch>
        </p:blipFill>
        <p:spPr bwMode="auto">
          <a:xfrm>
            <a:off x="1" y="1500175"/>
            <a:ext cx="9144000" cy="4714908"/>
          </a:xfrm>
          <a:prstGeom prst="rect">
            <a:avLst/>
          </a:prstGeom>
          <a:noFill/>
        </p:spPr>
      </p:pic>
    </p:spTree>
  </p:cSld>
  <p:clrMapOvr>
    <a:masterClrMapping/>
  </p:clrMapOvr>
  <p:transition spd="med">
    <p:fade/>
  </p:transition>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81634" name="Picture 2" descr="C:\Users\Se7en\Desktop\2017-10-10 12_45_29-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14908"/>
          </a:xfrm>
          <a:prstGeom prst="rect">
            <a:avLst/>
          </a:prstGeom>
          <a:noFill/>
        </p:spPr>
      </p:pic>
    </p:spTree>
  </p:cSld>
  <p:clrMapOvr>
    <a:masterClrMapping/>
  </p:clrMapOvr>
  <p:transition spd="med">
    <p:fade/>
  </p:transition>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82658" name="Picture 2" descr="C:\Users\Se7en\Desktop\2017-10-10 12_46_50-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857783"/>
          </a:xfrm>
          <a:prstGeom prst="rect">
            <a:avLst/>
          </a:prstGeom>
          <a:noFill/>
        </p:spPr>
      </p:pic>
    </p:spTree>
  </p:cSld>
  <p:clrMapOvr>
    <a:masterClrMapping/>
  </p:clrMapOvr>
  <p:transition spd="med">
    <p:fade/>
  </p:transition>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83682" name="Picture 2" descr="C:\Users\Se7en\Desktop\2017-10-10 12_47_59-Mashinhaye Keshavarzi(Yavari).pdf - Nitro Pro.jpg"/>
          <p:cNvPicPr>
            <a:picLocks noGrp="1" noChangeAspect="1" noChangeArrowheads="1"/>
          </p:cNvPicPr>
          <p:nvPr>
            <p:ph idx="1"/>
          </p:nvPr>
        </p:nvPicPr>
        <p:blipFill>
          <a:blip r:embed="rId2"/>
          <a:srcRect/>
          <a:stretch>
            <a:fillRect/>
          </a:stretch>
        </p:blipFill>
        <p:spPr bwMode="auto">
          <a:xfrm>
            <a:off x="1" y="1428736"/>
            <a:ext cx="9144000" cy="4786346"/>
          </a:xfrm>
          <a:prstGeom prst="rect">
            <a:avLst/>
          </a:prstGeom>
          <a:noFill/>
        </p:spPr>
      </p:pic>
    </p:spTree>
  </p:cSld>
  <p:clrMapOvr>
    <a:masterClrMapping/>
  </p:clrMapOvr>
  <p:transition spd="med">
    <p:fade/>
  </p:transition>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84706" name="Picture 2" descr="C:\Users\Se7en\Desktop\2017-10-10 12_50_03-Mashinhaye Keshavarzi(Yavari).pdf - Nitro Pro.jpg"/>
          <p:cNvPicPr>
            <a:picLocks noGrp="1" noChangeAspect="1" noChangeArrowheads="1"/>
          </p:cNvPicPr>
          <p:nvPr>
            <p:ph idx="1"/>
          </p:nvPr>
        </p:nvPicPr>
        <p:blipFill>
          <a:blip r:embed="rId2"/>
          <a:srcRect/>
          <a:stretch>
            <a:fillRect/>
          </a:stretch>
        </p:blipFill>
        <p:spPr bwMode="auto">
          <a:xfrm>
            <a:off x="0" y="1357298"/>
            <a:ext cx="9144000" cy="4857784"/>
          </a:xfrm>
          <a:prstGeom prst="rect">
            <a:avLst/>
          </a:prstGeom>
          <a:noFill/>
        </p:spPr>
      </p:pic>
    </p:spTree>
  </p:cSld>
  <p:clrMapOvr>
    <a:masterClrMapping/>
  </p:clrMapOvr>
  <p:transition spd="med">
    <p:fade/>
  </p:transition>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85730" name="Picture 2" descr="C:\Users\Se7en\Desktop\2017-10-10 12_50_22-Mashinhaye Keshavarzi(Yavari).pdf - Nitro Pro.jpg"/>
          <p:cNvPicPr>
            <a:picLocks noGrp="1" noChangeAspect="1" noChangeArrowheads="1"/>
          </p:cNvPicPr>
          <p:nvPr>
            <p:ph idx="1"/>
          </p:nvPr>
        </p:nvPicPr>
        <p:blipFill>
          <a:blip r:embed="rId2"/>
          <a:srcRect/>
          <a:stretch>
            <a:fillRect/>
          </a:stretch>
        </p:blipFill>
        <p:spPr bwMode="auto">
          <a:xfrm>
            <a:off x="1" y="1428736"/>
            <a:ext cx="9144000" cy="4857784"/>
          </a:xfrm>
          <a:prstGeom prst="rect">
            <a:avLst/>
          </a:prstGeom>
          <a:noFill/>
        </p:spPr>
      </p:pic>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body" sz="half" idx="1"/>
          </p:nvPr>
        </p:nvSpPr>
        <p:spPr>
          <a:xfrm>
            <a:off x="457200" y="1600200"/>
            <a:ext cx="8291513" cy="4525963"/>
          </a:xfrm>
        </p:spPr>
        <p:txBody>
          <a:bodyPr/>
          <a:lstStyle/>
          <a:p>
            <a:pPr algn="justLow">
              <a:buFontTx/>
              <a:buNone/>
            </a:pPr>
            <a:r>
              <a:rPr lang="ar-SA" sz="2800" dirty="0"/>
              <a:t>تفاوت های موتور بنزینی و دیزلی بطور خلاصه به شرح زیرند : </a:t>
            </a:r>
            <a:endParaRPr lang="en-US" sz="2800" dirty="0"/>
          </a:p>
        </p:txBody>
      </p:sp>
      <p:graphicFrame>
        <p:nvGraphicFramePr>
          <p:cNvPr id="35856" name="Group 16"/>
          <p:cNvGraphicFramePr>
            <a:graphicFrameLocks noGrp="1"/>
          </p:cNvGraphicFramePr>
          <p:nvPr>
            <p:ph sz="half" idx="2"/>
          </p:nvPr>
        </p:nvGraphicFramePr>
        <p:xfrm>
          <a:off x="385763" y="2276475"/>
          <a:ext cx="8362950" cy="4023360"/>
        </p:xfrm>
        <a:graphic>
          <a:graphicData uri="http://schemas.openxmlformats.org/drawingml/2006/table">
            <a:tbl>
              <a:tblPr rtl="1"/>
              <a:tblGrid>
                <a:gridCol w="4257675">
                  <a:extLst>
                    <a:ext uri="{9D8B030D-6E8A-4147-A177-3AD203B41FA5}">
                      <a16:colId xmlns:a16="http://schemas.microsoft.com/office/drawing/2014/main" xmlns="" val="20000"/>
                    </a:ext>
                  </a:extLst>
                </a:gridCol>
                <a:gridCol w="4105275">
                  <a:extLst>
                    <a:ext uri="{9D8B030D-6E8A-4147-A177-3AD203B41FA5}">
                      <a16:colId xmlns:a16="http://schemas.microsoft.com/office/drawing/2014/main" xmlns="" val="20001"/>
                    </a:ext>
                  </a:extLst>
                </a:gridCol>
              </a:tblGrid>
              <a:tr h="485775">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ar-SA" sz="2800" b="1" i="0" u="none" strike="noStrike" cap="none" normalizeH="0" baseline="0" dirty="0">
                          <a:ln>
                            <a:noFill/>
                          </a:ln>
                          <a:solidFill>
                            <a:schemeClr val="tx1"/>
                          </a:solidFill>
                          <a:effectLst/>
                          <a:latin typeface="Arial" pitchFamily="34" charset="0"/>
                          <a:cs typeface="Arial" pitchFamily="34" charset="0"/>
                        </a:rPr>
                        <a:t>موتور بنزینی</a:t>
                      </a:r>
                      <a:endParaRPr kumimoji="0" lang="en-US" sz="2800" b="0" i="0" u="sng"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ar-SA" sz="2800" b="1" i="0" u="none" strike="noStrike" cap="none" normalizeH="0" baseline="0">
                          <a:ln>
                            <a:noFill/>
                          </a:ln>
                          <a:solidFill>
                            <a:schemeClr val="tx1"/>
                          </a:solidFill>
                          <a:effectLst/>
                          <a:latin typeface="Arial" pitchFamily="34" charset="0"/>
                          <a:cs typeface="Arial" pitchFamily="34" charset="0"/>
                        </a:rPr>
                        <a:t>موتور دیزلی</a:t>
                      </a:r>
                      <a:endParaRPr kumimoji="0" lang="en-US" sz="2800" b="0" i="0" u="sng"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0"/>
                  </a:ext>
                </a:extLst>
              </a:tr>
              <a:tr h="1706563">
                <a:tc>
                  <a:txBody>
                    <a:bodyPr/>
                    <a:lstStyle/>
                    <a:p>
                      <a:pPr marL="342900" marR="0" lvl="0" indent="-342900" algn="r" defTabSz="914400" rtl="1" eaLnBrk="1" fontAlgn="base" latinLnBrk="0" hangingPunct="1">
                        <a:lnSpc>
                          <a:spcPct val="100000"/>
                        </a:lnSpc>
                        <a:spcBef>
                          <a:spcPct val="0"/>
                        </a:spcBef>
                        <a:spcAft>
                          <a:spcPct val="0"/>
                        </a:spcAft>
                        <a:buClrTx/>
                        <a:buSzTx/>
                        <a:buFontTx/>
                        <a:buChar char="•"/>
                        <a:tabLst/>
                      </a:pPr>
                      <a:r>
                        <a:rPr kumimoji="0" lang="fa-IR" sz="2800" b="0" i="0" u="none" strike="noStrike" cap="none" normalizeH="0" baseline="0" dirty="0">
                          <a:ln>
                            <a:noFill/>
                          </a:ln>
                          <a:solidFill>
                            <a:schemeClr val="tx1"/>
                          </a:solidFill>
                          <a:effectLst/>
                          <a:latin typeface="Arial" pitchFamily="34" charset="0"/>
                          <a:cs typeface="Arial" pitchFamily="34" charset="0"/>
                        </a:rPr>
                        <a:t>سوخت آن بنز</a:t>
                      </a:r>
                      <a:r>
                        <a:rPr kumimoji="0" lang="ar-SA" sz="2800" b="0" i="0" u="none" strike="noStrike" cap="none" normalizeH="0" baseline="0" dirty="0">
                          <a:ln>
                            <a:noFill/>
                          </a:ln>
                          <a:solidFill>
                            <a:schemeClr val="tx1"/>
                          </a:solidFill>
                          <a:effectLst/>
                          <a:latin typeface="Arial" pitchFamily="34" charset="0"/>
                          <a:cs typeface="Arial" pitchFamily="34" charset="0"/>
                        </a:rPr>
                        <a:t>ین است</a:t>
                      </a:r>
                      <a:r>
                        <a:rPr kumimoji="0" lang="fa-IR" sz="2800" b="0" i="0" u="none" strike="noStrike" cap="none" normalizeH="0" baseline="0" dirty="0">
                          <a:ln>
                            <a:noFill/>
                          </a:ln>
                          <a:solidFill>
                            <a:schemeClr val="tx1"/>
                          </a:solidFill>
                          <a:effectLst/>
                          <a:latin typeface="Arial" pitchFamily="34" charset="0"/>
                          <a:cs typeface="Arial" pitchFamily="34" charset="0"/>
                        </a:rPr>
                        <a:t>.</a:t>
                      </a:r>
                    </a:p>
                    <a:p>
                      <a:pPr marL="342900" marR="0" lvl="0" indent="-342900" algn="r" defTabSz="914400" rtl="1" eaLnBrk="1" fontAlgn="base" latinLnBrk="0" hangingPunct="1">
                        <a:lnSpc>
                          <a:spcPct val="100000"/>
                        </a:lnSpc>
                        <a:spcBef>
                          <a:spcPct val="0"/>
                        </a:spcBef>
                        <a:spcAft>
                          <a:spcPct val="0"/>
                        </a:spcAft>
                        <a:buClrTx/>
                        <a:buSzTx/>
                        <a:buFontTx/>
                        <a:buChar char="•"/>
                        <a:tabLst/>
                      </a:pPr>
                      <a:endParaRPr kumimoji="0" lang="en-US" sz="2800" b="0" i="0" u="sng" strike="noStrike" cap="none" normalizeH="0" baseline="0" dirty="0">
                        <a:ln>
                          <a:noFill/>
                        </a:ln>
                        <a:solidFill>
                          <a:schemeClr val="tx1"/>
                        </a:solidFill>
                        <a:effectLst/>
                        <a:latin typeface="Arial" pitchFamily="34" charset="0"/>
                        <a:cs typeface="Arial" pitchFamily="34" charset="0"/>
                      </a:endParaRPr>
                    </a:p>
                    <a:p>
                      <a:pPr marL="342900" marR="0" lvl="0" indent="-342900" algn="r" defTabSz="914400" rtl="1" eaLnBrk="0" fontAlgn="base" latinLnBrk="0" hangingPunct="0">
                        <a:lnSpc>
                          <a:spcPct val="100000"/>
                        </a:lnSpc>
                        <a:spcBef>
                          <a:spcPct val="0"/>
                        </a:spcBef>
                        <a:spcAft>
                          <a:spcPct val="0"/>
                        </a:spcAft>
                        <a:buClrTx/>
                        <a:buSzTx/>
                        <a:buFontTx/>
                        <a:buChar char="•"/>
                        <a:tabLst/>
                      </a:pPr>
                      <a:r>
                        <a:rPr kumimoji="0" lang="fa-IR" sz="2800" b="0" i="0" u="none" strike="noStrike" cap="none" normalizeH="0" baseline="0" dirty="0">
                          <a:ln>
                            <a:noFill/>
                          </a:ln>
                          <a:solidFill>
                            <a:schemeClr val="tx1"/>
                          </a:solidFill>
                          <a:effectLst/>
                          <a:latin typeface="Arial" pitchFamily="34" charset="0"/>
                          <a:cs typeface="Times New Roman" pitchFamily="18" charset="0"/>
                        </a:rPr>
                        <a:t>مخلوط سوخت و هوا به س</a:t>
                      </a:r>
                      <a:r>
                        <a:rPr kumimoji="0" lang="ar-SA" sz="2800" b="0" i="0" u="none" strike="noStrike" cap="none" normalizeH="0" baseline="0" dirty="0">
                          <a:ln>
                            <a:noFill/>
                          </a:ln>
                          <a:solidFill>
                            <a:schemeClr val="tx1"/>
                          </a:solidFill>
                          <a:effectLst/>
                          <a:latin typeface="Arial" pitchFamily="34" charset="0"/>
                          <a:cs typeface="Times New Roman" pitchFamily="18" charset="0"/>
                        </a:rPr>
                        <a:t>یلندر می</a:t>
                      </a:r>
                      <a:r>
                        <a:rPr kumimoji="0" lang="ar-SA" sz="2800" b="0" i="0" u="none" strike="noStrike" cap="none" normalizeH="0" baseline="0" dirty="0">
                          <a:ln>
                            <a:noFill/>
                          </a:ln>
                          <a:solidFill>
                            <a:schemeClr val="tx1"/>
                          </a:solidFill>
                          <a:effectLst/>
                          <a:latin typeface="Arial" pitchFamily="34" charset="0"/>
                          <a:ea typeface="Times New Roman" pitchFamily="18" charset="0"/>
                          <a:cs typeface="Lotus" pitchFamily="2" charset="-78"/>
                        </a:rPr>
                        <a:t>‌</a:t>
                      </a:r>
                      <a:r>
                        <a:rPr kumimoji="0" lang="ar-SA" sz="2800" b="0" i="0" u="none" strike="noStrike" cap="none" normalizeH="0" baseline="0" dirty="0">
                          <a:ln>
                            <a:noFill/>
                          </a:ln>
                          <a:solidFill>
                            <a:schemeClr val="tx1"/>
                          </a:solidFill>
                          <a:effectLst/>
                          <a:latin typeface="Arial" pitchFamily="34" charset="0"/>
                          <a:cs typeface="Times New Roman" pitchFamily="18" charset="0"/>
                        </a:rPr>
                        <a:t>مكد</a:t>
                      </a:r>
                      <a:endParaRPr kumimoji="0" lang="en-US" sz="2800" b="0" i="0" u="none" strike="noStrike" cap="none" normalizeH="0" baseline="0" dirty="0">
                        <a:ln>
                          <a:noFill/>
                        </a:ln>
                        <a:solidFill>
                          <a:schemeClr val="tx1"/>
                        </a:solidFill>
                        <a:effectLst/>
                        <a:latin typeface="Arial" pitchFamily="34" charset="0"/>
                        <a:cs typeface="Arial" pitchFamily="34" charset="0"/>
                      </a:endParaRPr>
                    </a:p>
                    <a:p>
                      <a:pPr marL="342900" marR="0" lvl="0" indent="-342900" algn="r" defTabSz="914400" rtl="1" eaLnBrk="0" fontAlgn="base" latinLnBrk="0" hangingPunct="0">
                        <a:lnSpc>
                          <a:spcPct val="100000"/>
                        </a:lnSpc>
                        <a:spcBef>
                          <a:spcPct val="0"/>
                        </a:spcBef>
                        <a:spcAft>
                          <a:spcPct val="0"/>
                        </a:spcAft>
                        <a:buClrTx/>
                        <a:buSzTx/>
                        <a:buFontTx/>
                        <a:buChar char="•"/>
                        <a:tabLst/>
                      </a:pPr>
                      <a:r>
                        <a:rPr kumimoji="0" lang="fa-IR" sz="2800" b="0" i="0" u="none" strike="noStrike" cap="none" normalizeH="0" baseline="0" dirty="0">
                          <a:ln>
                            <a:noFill/>
                          </a:ln>
                          <a:solidFill>
                            <a:schemeClr val="tx1"/>
                          </a:solidFill>
                          <a:effectLst/>
                          <a:latin typeface="Arial" pitchFamily="34" charset="0"/>
                          <a:cs typeface="Times New Roman" pitchFamily="18" charset="0"/>
                        </a:rPr>
                        <a:t>كاربوراتور برا</a:t>
                      </a:r>
                      <a:r>
                        <a:rPr kumimoji="0" lang="ar-SA" sz="2800" b="0" i="0" u="none" strike="noStrike" cap="none" normalizeH="0" baseline="0" dirty="0">
                          <a:ln>
                            <a:noFill/>
                          </a:ln>
                          <a:solidFill>
                            <a:schemeClr val="tx1"/>
                          </a:solidFill>
                          <a:effectLst/>
                          <a:latin typeface="Arial" pitchFamily="34" charset="0"/>
                          <a:cs typeface="Times New Roman" pitchFamily="18" charset="0"/>
                        </a:rPr>
                        <a:t>ی اختلاط سوخت و هوا</a:t>
                      </a:r>
                      <a:endParaRPr kumimoji="0" lang="en-US" sz="2800" b="0" i="0" u="none" strike="noStrike" cap="none" normalizeH="0" baseline="0" dirty="0">
                        <a:ln>
                          <a:noFill/>
                        </a:ln>
                        <a:solidFill>
                          <a:schemeClr val="tx1"/>
                        </a:solidFill>
                        <a:effectLst/>
                        <a:latin typeface="Arial" pitchFamily="34" charset="0"/>
                        <a:cs typeface="Arial" pitchFamily="34" charset="0"/>
                      </a:endParaRPr>
                    </a:p>
                    <a:p>
                      <a:pPr marL="342900" marR="0" lvl="0" indent="-342900" algn="r" defTabSz="914400" rtl="1" eaLnBrk="0" fontAlgn="base" latinLnBrk="0" hangingPunct="0">
                        <a:lnSpc>
                          <a:spcPct val="100000"/>
                        </a:lnSpc>
                        <a:spcBef>
                          <a:spcPct val="0"/>
                        </a:spcBef>
                        <a:spcAft>
                          <a:spcPct val="0"/>
                        </a:spcAft>
                        <a:buClrTx/>
                        <a:buSzTx/>
                        <a:buFontTx/>
                        <a:buChar char="•"/>
                        <a:tabLst/>
                      </a:pPr>
                      <a:r>
                        <a:rPr kumimoji="0" lang="fa-IR" sz="2800" b="0" i="0" u="none" strike="noStrike" cap="none" normalizeH="0" baseline="0" dirty="0">
                          <a:ln>
                            <a:noFill/>
                          </a:ln>
                          <a:solidFill>
                            <a:schemeClr val="tx1"/>
                          </a:solidFill>
                          <a:effectLst/>
                          <a:latin typeface="Arial" pitchFamily="34" charset="0"/>
                          <a:cs typeface="Times New Roman" pitchFamily="18" charset="0"/>
                        </a:rPr>
                        <a:t>شمع برا</a:t>
                      </a:r>
                      <a:r>
                        <a:rPr kumimoji="0" lang="ar-SA" sz="2800" b="0" i="0" u="none" strike="noStrike" cap="none" normalizeH="0" baseline="0" dirty="0">
                          <a:ln>
                            <a:noFill/>
                          </a:ln>
                          <a:solidFill>
                            <a:schemeClr val="tx1"/>
                          </a:solidFill>
                          <a:effectLst/>
                          <a:latin typeface="Arial" pitchFamily="34" charset="0"/>
                          <a:cs typeface="Times New Roman" pitchFamily="18" charset="0"/>
                        </a:rPr>
                        <a:t>ی انفجار مخلوط سوخت و هوا</a:t>
                      </a:r>
                      <a:endParaRPr kumimoji="0" lang="ar-SA" sz="28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1" eaLnBrk="1" fontAlgn="base" latinLnBrk="0" hangingPunct="1">
                        <a:lnSpc>
                          <a:spcPct val="100000"/>
                        </a:lnSpc>
                        <a:spcBef>
                          <a:spcPct val="0"/>
                        </a:spcBef>
                        <a:spcAft>
                          <a:spcPct val="0"/>
                        </a:spcAft>
                        <a:buClrTx/>
                        <a:buSzTx/>
                        <a:buFontTx/>
                        <a:buChar char="•"/>
                        <a:tabLst/>
                      </a:pPr>
                      <a:r>
                        <a:rPr kumimoji="0" lang="fa-IR" sz="2800" b="0" i="0" u="none" strike="noStrike" cap="none" normalizeH="0" baseline="0">
                          <a:ln>
                            <a:noFill/>
                          </a:ln>
                          <a:solidFill>
                            <a:schemeClr val="tx1"/>
                          </a:solidFill>
                          <a:effectLst/>
                          <a:latin typeface="Arial" pitchFamily="34" charset="0"/>
                          <a:cs typeface="Arial" pitchFamily="34" charset="0"/>
                        </a:rPr>
                        <a:t>از گازو</a:t>
                      </a:r>
                      <a:r>
                        <a:rPr kumimoji="0" lang="ar-SA" sz="2800" b="0" i="0" u="none" strike="noStrike" cap="none" normalizeH="0" baseline="0">
                          <a:ln>
                            <a:noFill/>
                          </a:ln>
                          <a:solidFill>
                            <a:schemeClr val="tx1"/>
                          </a:solidFill>
                          <a:effectLst/>
                          <a:latin typeface="Arial" pitchFamily="34" charset="0"/>
                          <a:cs typeface="Arial" pitchFamily="34" charset="0"/>
                        </a:rPr>
                        <a:t>ییل بعنوان سوخت بهره می</a:t>
                      </a:r>
                      <a:r>
                        <a:rPr kumimoji="0" lang="ar-SA" sz="2800" b="0" i="0" u="none" strike="noStrike" cap="none" normalizeH="0" baseline="0">
                          <a:ln>
                            <a:noFill/>
                          </a:ln>
                          <a:solidFill>
                            <a:schemeClr val="tx1"/>
                          </a:solidFill>
                          <a:effectLst/>
                          <a:latin typeface="Arial" pitchFamily="34" charset="0"/>
                          <a:cs typeface="Lotus" pitchFamily="2" charset="-78"/>
                        </a:rPr>
                        <a:t>‌</a:t>
                      </a:r>
                      <a:r>
                        <a:rPr kumimoji="0" lang="ar-SA" sz="2800" b="0" i="0" u="none" strike="noStrike" cap="none" normalizeH="0" baseline="0">
                          <a:ln>
                            <a:noFill/>
                          </a:ln>
                          <a:solidFill>
                            <a:schemeClr val="tx1"/>
                          </a:solidFill>
                          <a:effectLst/>
                          <a:latin typeface="Arial" pitchFamily="34" charset="0"/>
                          <a:cs typeface="Arial" pitchFamily="34" charset="0"/>
                        </a:rPr>
                        <a:t>گیرد</a:t>
                      </a:r>
                      <a:endParaRPr kumimoji="0" lang="en-US" sz="2800" b="0" i="0" u="sng" strike="noStrike" cap="none" normalizeH="0" baseline="0">
                        <a:ln>
                          <a:noFill/>
                        </a:ln>
                        <a:solidFill>
                          <a:schemeClr val="tx1"/>
                        </a:solidFill>
                        <a:effectLst/>
                        <a:latin typeface="Arial" pitchFamily="34" charset="0"/>
                        <a:cs typeface="Arial" pitchFamily="34" charset="0"/>
                      </a:endParaRPr>
                    </a:p>
                    <a:p>
                      <a:pPr marL="342900" marR="0" lvl="0" indent="-342900" algn="r" defTabSz="914400" rtl="1" eaLnBrk="0" fontAlgn="base" latinLnBrk="0" hangingPunct="0">
                        <a:lnSpc>
                          <a:spcPct val="100000"/>
                        </a:lnSpc>
                        <a:spcBef>
                          <a:spcPct val="0"/>
                        </a:spcBef>
                        <a:spcAft>
                          <a:spcPct val="0"/>
                        </a:spcAft>
                        <a:buClrTx/>
                        <a:buSzTx/>
                        <a:buFontTx/>
                        <a:buChar char="•"/>
                        <a:tabLst/>
                      </a:pPr>
                      <a:r>
                        <a:rPr kumimoji="0" lang="fa-IR" sz="2800" b="0" i="0" u="none" strike="noStrike" cap="none" normalizeH="0" baseline="0">
                          <a:ln>
                            <a:noFill/>
                          </a:ln>
                          <a:solidFill>
                            <a:schemeClr val="tx1"/>
                          </a:solidFill>
                          <a:effectLst/>
                          <a:latin typeface="Arial" pitchFamily="34" charset="0"/>
                          <a:cs typeface="Times New Roman" pitchFamily="18" charset="0"/>
                        </a:rPr>
                        <a:t>فقط هوا وارد س</a:t>
                      </a:r>
                      <a:r>
                        <a:rPr kumimoji="0" lang="ar-SA" sz="2800" b="0" i="0" u="none" strike="noStrike" cap="none" normalizeH="0" baseline="0">
                          <a:ln>
                            <a:noFill/>
                          </a:ln>
                          <a:solidFill>
                            <a:schemeClr val="tx1"/>
                          </a:solidFill>
                          <a:effectLst/>
                          <a:latin typeface="Arial" pitchFamily="34" charset="0"/>
                          <a:cs typeface="Times New Roman" pitchFamily="18" charset="0"/>
                        </a:rPr>
                        <a:t>یلندر می</a:t>
                      </a:r>
                      <a:r>
                        <a:rPr kumimoji="0" lang="ar-SA" sz="2800" b="0" i="0" u="none" strike="noStrike" cap="none" normalizeH="0" baseline="0">
                          <a:ln>
                            <a:noFill/>
                          </a:ln>
                          <a:solidFill>
                            <a:schemeClr val="tx1"/>
                          </a:solidFill>
                          <a:effectLst/>
                          <a:latin typeface="Arial" pitchFamily="34" charset="0"/>
                          <a:ea typeface="Times New Roman" pitchFamily="18" charset="0"/>
                          <a:cs typeface="Lotus" pitchFamily="2" charset="-78"/>
                        </a:rPr>
                        <a:t>‌</a:t>
                      </a:r>
                      <a:r>
                        <a:rPr kumimoji="0" lang="ar-SA" sz="2800" b="0" i="0" u="none" strike="noStrike" cap="none" normalizeH="0" baseline="0">
                          <a:ln>
                            <a:noFill/>
                          </a:ln>
                          <a:solidFill>
                            <a:schemeClr val="tx1"/>
                          </a:solidFill>
                          <a:effectLst/>
                          <a:latin typeface="Arial" pitchFamily="34" charset="0"/>
                          <a:cs typeface="Times New Roman" pitchFamily="18" charset="0"/>
                        </a:rPr>
                        <a:t>شود</a:t>
                      </a:r>
                      <a:r>
                        <a:rPr kumimoji="0" lang="fa-IR" sz="2800" b="0" i="0" u="none" strike="noStrike" cap="none" normalizeH="0" baseline="0">
                          <a:ln>
                            <a:noFill/>
                          </a:ln>
                          <a:solidFill>
                            <a:schemeClr val="tx1"/>
                          </a:solidFill>
                          <a:effectLst/>
                          <a:latin typeface="Arial" pitchFamily="34" charset="0"/>
                          <a:cs typeface="Times New Roman" pitchFamily="18" charset="0"/>
                        </a:rPr>
                        <a:t>.</a:t>
                      </a:r>
                    </a:p>
                    <a:p>
                      <a:pPr marL="342900" marR="0" lvl="0" indent="-342900" algn="r" defTabSz="914400" rtl="1" eaLnBrk="0" fontAlgn="base" latinLnBrk="0" hangingPunct="0">
                        <a:lnSpc>
                          <a:spcPct val="100000"/>
                        </a:lnSpc>
                        <a:spcBef>
                          <a:spcPct val="0"/>
                        </a:spcBef>
                        <a:spcAft>
                          <a:spcPct val="0"/>
                        </a:spcAft>
                        <a:buClrTx/>
                        <a:buSzTx/>
                        <a:buFontTx/>
                        <a:buChar char="•"/>
                        <a:tabLst/>
                      </a:pPr>
                      <a:endParaRPr kumimoji="0" lang="en-US" sz="2800" b="0" i="0" u="none" strike="noStrike" cap="none" normalizeH="0" baseline="0">
                        <a:ln>
                          <a:noFill/>
                        </a:ln>
                        <a:solidFill>
                          <a:schemeClr val="tx1"/>
                        </a:solidFill>
                        <a:effectLst/>
                        <a:latin typeface="Arial" pitchFamily="34" charset="0"/>
                        <a:cs typeface="Arial" pitchFamily="34" charset="0"/>
                      </a:endParaRPr>
                    </a:p>
                    <a:p>
                      <a:pPr marL="342900" marR="0" lvl="0" indent="-342900" algn="r" defTabSz="914400" rtl="1" eaLnBrk="0" fontAlgn="base" latinLnBrk="0" hangingPunct="0">
                        <a:lnSpc>
                          <a:spcPct val="100000"/>
                        </a:lnSpc>
                        <a:spcBef>
                          <a:spcPct val="0"/>
                        </a:spcBef>
                        <a:spcAft>
                          <a:spcPct val="0"/>
                        </a:spcAft>
                        <a:buClrTx/>
                        <a:buSzTx/>
                        <a:buFontTx/>
                        <a:buChar char="•"/>
                        <a:tabLst/>
                      </a:pPr>
                      <a:r>
                        <a:rPr kumimoji="0" lang="fa-IR" sz="2800" b="0" i="0" u="none" strike="noStrike" cap="none" normalizeH="0" baseline="0">
                          <a:ln>
                            <a:noFill/>
                          </a:ln>
                          <a:solidFill>
                            <a:schemeClr val="tx1"/>
                          </a:solidFill>
                          <a:effectLst/>
                          <a:latin typeface="Arial" pitchFamily="34" charset="0"/>
                          <a:cs typeface="Times New Roman" pitchFamily="18" charset="0"/>
                        </a:rPr>
                        <a:t>پمپ افشانك برا</a:t>
                      </a:r>
                      <a:r>
                        <a:rPr kumimoji="0" lang="ar-SA" sz="2800" b="0" i="0" u="none" strike="noStrike" cap="none" normalizeH="0" baseline="0">
                          <a:ln>
                            <a:noFill/>
                          </a:ln>
                          <a:solidFill>
                            <a:schemeClr val="tx1"/>
                          </a:solidFill>
                          <a:effectLst/>
                          <a:latin typeface="Arial" pitchFamily="34" charset="0"/>
                          <a:cs typeface="Times New Roman" pitchFamily="18" charset="0"/>
                        </a:rPr>
                        <a:t>ی تحت فشار قرار دادن سوخت</a:t>
                      </a:r>
                      <a:endParaRPr kumimoji="0" lang="en-US" sz="2800" b="0" i="0" u="none" strike="noStrike" cap="none" normalizeH="0" baseline="0">
                        <a:ln>
                          <a:noFill/>
                        </a:ln>
                        <a:solidFill>
                          <a:schemeClr val="tx1"/>
                        </a:solidFill>
                        <a:effectLst/>
                        <a:latin typeface="Arial" pitchFamily="34" charset="0"/>
                        <a:cs typeface="Arial" pitchFamily="34" charset="0"/>
                      </a:endParaRPr>
                    </a:p>
                    <a:p>
                      <a:pPr marL="342900" marR="0" lvl="0" indent="-342900" algn="r" defTabSz="914400" rtl="1" eaLnBrk="0" fontAlgn="base" latinLnBrk="0" hangingPunct="0">
                        <a:lnSpc>
                          <a:spcPct val="100000"/>
                        </a:lnSpc>
                        <a:spcBef>
                          <a:spcPct val="0"/>
                        </a:spcBef>
                        <a:spcAft>
                          <a:spcPct val="0"/>
                        </a:spcAft>
                        <a:buClrTx/>
                        <a:buSzTx/>
                        <a:buFontTx/>
                        <a:buChar char="•"/>
                        <a:tabLst/>
                      </a:pPr>
                      <a:r>
                        <a:rPr kumimoji="0" lang="fa-IR" sz="2800" b="0" i="0" u="none" strike="noStrike" cap="none" normalizeH="0" baseline="0">
                          <a:ln>
                            <a:noFill/>
                          </a:ln>
                          <a:solidFill>
                            <a:schemeClr val="tx1"/>
                          </a:solidFill>
                          <a:effectLst/>
                          <a:latin typeface="Arial" pitchFamily="34" charset="0"/>
                          <a:cs typeface="Times New Roman" pitchFamily="18" charset="0"/>
                        </a:rPr>
                        <a:t>افشانك برا</a:t>
                      </a:r>
                      <a:r>
                        <a:rPr kumimoji="0" lang="ar-SA" sz="2800" b="0" i="0" u="none" strike="noStrike" cap="none" normalizeH="0" baseline="0">
                          <a:ln>
                            <a:noFill/>
                          </a:ln>
                          <a:solidFill>
                            <a:schemeClr val="tx1"/>
                          </a:solidFill>
                          <a:effectLst/>
                          <a:latin typeface="Arial" pitchFamily="34" charset="0"/>
                          <a:cs typeface="Times New Roman" pitchFamily="18" charset="0"/>
                        </a:rPr>
                        <a:t>ی پاشیدن پودر گازوییل</a:t>
                      </a:r>
                      <a:endParaRPr kumimoji="0" lang="ar-SA" sz="28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35857" name="Rectangle 17"/>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دوم : منابع توان</a:t>
            </a:r>
            <a:endParaRPr lang="en-US" sz="2400" b="0">
              <a:solidFill>
                <a:srgbClr val="FFFFCC"/>
              </a:solidFill>
            </a:endParaRPr>
          </a:p>
        </p:txBody>
      </p:sp>
      <p:sp>
        <p:nvSpPr>
          <p:cNvPr id="6" name="Footer Placeholder 5"/>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86754" name="Picture 2" descr="C:\Users\Se7en\Desktop\2017-10-10 12_50_43-Mashinhaye Keshavarzi(Yavari).pdf - Nitro Pro.jpg"/>
          <p:cNvPicPr>
            <a:picLocks noGrp="1" noChangeAspect="1" noChangeArrowheads="1"/>
          </p:cNvPicPr>
          <p:nvPr>
            <p:ph idx="1"/>
          </p:nvPr>
        </p:nvPicPr>
        <p:blipFill>
          <a:blip r:embed="rId2"/>
          <a:srcRect/>
          <a:stretch>
            <a:fillRect/>
          </a:stretch>
        </p:blipFill>
        <p:spPr bwMode="auto">
          <a:xfrm>
            <a:off x="0" y="1428736"/>
            <a:ext cx="9143999" cy="4786346"/>
          </a:xfrm>
          <a:prstGeom prst="rect">
            <a:avLst/>
          </a:prstGeom>
          <a:noFill/>
        </p:spPr>
      </p:pic>
    </p:spTree>
  </p:cSld>
  <p:clrMapOvr>
    <a:masterClrMapping/>
  </p:clrMapOvr>
  <p:transition spd="med">
    <p:fade/>
  </p:transition>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87778" name="Picture 2" descr="C:\Users\Se7en\Desktop\2017-10-10 12_51_08-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857784"/>
          </a:xfrm>
          <a:prstGeom prst="rect">
            <a:avLst/>
          </a:prstGeom>
          <a:noFill/>
        </p:spPr>
      </p:pic>
    </p:spTree>
  </p:cSld>
  <p:clrMapOvr>
    <a:masterClrMapping/>
  </p:clrMapOvr>
  <p:transition spd="med">
    <p:fade/>
  </p:transition>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88802" name="Picture 2" descr="C:\Users\Se7en\Desktop\2017-10-10 12_51_26-Mashinhaye Keshavarzi(Yavari).pdf - Nitro Pro.jpg"/>
          <p:cNvPicPr>
            <a:picLocks noGrp="1" noChangeAspect="1" noChangeArrowheads="1"/>
          </p:cNvPicPr>
          <p:nvPr>
            <p:ph idx="1"/>
          </p:nvPr>
        </p:nvPicPr>
        <p:blipFill>
          <a:blip r:embed="rId2"/>
          <a:srcRect/>
          <a:stretch>
            <a:fillRect/>
          </a:stretch>
        </p:blipFill>
        <p:spPr bwMode="auto">
          <a:xfrm>
            <a:off x="0" y="1428736"/>
            <a:ext cx="9143999" cy="4786346"/>
          </a:xfrm>
          <a:prstGeom prst="rect">
            <a:avLst/>
          </a:prstGeom>
          <a:noFill/>
        </p:spPr>
      </p:pic>
    </p:spTree>
  </p:cSld>
  <p:clrMapOvr>
    <a:masterClrMapping/>
  </p:clrMapOvr>
  <p:transition spd="med">
    <p:fade/>
  </p:transition>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89826" name="Picture 2" descr="C:\Users\Se7en\Desktop\2017-10-10 12_51_53-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6"/>
          </a:xfrm>
          <a:prstGeom prst="rect">
            <a:avLst/>
          </a:prstGeom>
          <a:noFill/>
        </p:spPr>
      </p:pic>
    </p:spTree>
  </p:cSld>
  <p:clrMapOvr>
    <a:masterClrMapping/>
  </p:clrMapOvr>
  <p:transition spd="med">
    <p:fade/>
  </p:transition>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90850" name="Picture 2" descr="C:\Users\Se7en\Desktop\2017-10-10 12_52_16-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6"/>
          </a:xfrm>
          <a:prstGeom prst="rect">
            <a:avLst/>
          </a:prstGeom>
          <a:noFill/>
        </p:spPr>
      </p:pic>
    </p:spTree>
  </p:cSld>
  <p:clrMapOvr>
    <a:masterClrMapping/>
  </p:clrMapOvr>
  <p:transition spd="med">
    <p:fade/>
  </p:transition>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91874" name="Picture 2" descr="C:\Users\Se7en\Desktop\2017-10-10 12_52_39-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6"/>
          </a:xfrm>
          <a:prstGeom prst="rect">
            <a:avLst/>
          </a:prstGeom>
          <a:noFill/>
        </p:spPr>
      </p:pic>
    </p:spTree>
  </p:cSld>
  <p:clrMapOvr>
    <a:masterClrMapping/>
  </p:clrMapOvr>
  <p:transition spd="med">
    <p:fade/>
  </p:transition>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92898" name="Picture 2" descr="C:\Users\Se7en\Desktop\2017-10-10 12_52_58-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6"/>
          </a:xfrm>
          <a:prstGeom prst="rect">
            <a:avLst/>
          </a:prstGeom>
          <a:noFill/>
        </p:spPr>
      </p:pic>
    </p:spTree>
  </p:cSld>
  <p:clrMapOvr>
    <a:masterClrMapping/>
  </p:clrMapOvr>
  <p:transition spd="med">
    <p:fade/>
  </p:transition>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93922" name="Picture 2" descr="C:\Users\Se7en\Desktop\2017-10-10 12_53_28-Mashinhaye Keshavarzi(Yavari).pdf - Nitro Pro.jpg"/>
          <p:cNvPicPr>
            <a:picLocks noGrp="1" noChangeAspect="1" noChangeArrowheads="1"/>
          </p:cNvPicPr>
          <p:nvPr>
            <p:ph idx="1"/>
          </p:nvPr>
        </p:nvPicPr>
        <p:blipFill>
          <a:blip r:embed="rId2"/>
          <a:srcRect/>
          <a:stretch>
            <a:fillRect/>
          </a:stretch>
        </p:blipFill>
        <p:spPr bwMode="auto">
          <a:xfrm>
            <a:off x="0" y="1428736"/>
            <a:ext cx="9144000" cy="4786346"/>
          </a:xfrm>
          <a:prstGeom prst="rect">
            <a:avLst/>
          </a:prstGeom>
          <a:noFill/>
        </p:spPr>
      </p:pic>
    </p:spTree>
  </p:cSld>
  <p:clrMapOvr>
    <a:masterClrMapping/>
  </p:clrMapOvr>
  <p:transition spd="med">
    <p:fade/>
  </p:transition>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fa-IR"/>
          </a:p>
        </p:txBody>
      </p:sp>
      <p:sp>
        <p:nvSpPr>
          <p:cNvPr id="5" name="Footer Placeholder 4"/>
          <p:cNvSpPr>
            <a:spLocks noGrp="1"/>
          </p:cNvSpPr>
          <p:nvPr>
            <p:ph type="ftr" sz="quarter" idx="11"/>
          </p:nvPr>
        </p:nvSpPr>
        <p:spPr/>
        <p:txBody>
          <a:bodyPr/>
          <a:lstStyle/>
          <a:p>
            <a:r>
              <a:rPr lang="en-US"/>
              <a:t>fbsep7.ir</a:t>
            </a:r>
          </a:p>
        </p:txBody>
      </p:sp>
      <p:pic>
        <p:nvPicPr>
          <p:cNvPr id="594946" name="Picture 2" descr="C:\Users\Se7en\Desktop\2017-10-10 12_53_48-Mashinhaye Keshavarzi(Yavari).pdf - Nitro Pro.jpg"/>
          <p:cNvPicPr>
            <a:picLocks noChangeAspect="1" noChangeArrowheads="1"/>
          </p:cNvPicPr>
          <p:nvPr/>
        </p:nvPicPr>
        <p:blipFill>
          <a:blip r:embed="rId2"/>
          <a:srcRect/>
          <a:stretch>
            <a:fillRect/>
          </a:stretch>
        </p:blipFill>
        <p:spPr bwMode="auto">
          <a:xfrm>
            <a:off x="1" y="1357298"/>
            <a:ext cx="9144000" cy="4929221"/>
          </a:xfrm>
          <a:prstGeom prst="rect">
            <a:avLst/>
          </a:prstGeom>
          <a:noFill/>
        </p:spPr>
      </p:pic>
    </p:spTree>
  </p:cSld>
  <p:clrMapOvr>
    <a:masterClrMapping/>
  </p:clrMapOvr>
  <p:transition spd="med">
    <p:fade/>
  </p:transition>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95970" name="Picture 2" descr="C:\Users\Se7en\Desktop\2017-10-10 12_54_10-Mashinhaye Keshavarzi(Yavari).pdf - Nitro Pro.jpg"/>
          <p:cNvPicPr>
            <a:picLocks noGrp="1" noChangeAspect="1" noChangeArrowheads="1"/>
          </p:cNvPicPr>
          <p:nvPr>
            <p:ph idx="1"/>
          </p:nvPr>
        </p:nvPicPr>
        <p:blipFill>
          <a:blip r:embed="rId2"/>
          <a:srcRect/>
          <a:stretch>
            <a:fillRect/>
          </a:stretch>
        </p:blipFill>
        <p:spPr bwMode="auto">
          <a:xfrm>
            <a:off x="0" y="1428736"/>
            <a:ext cx="9143999" cy="4857784"/>
          </a:xfrm>
          <a:prstGeom prst="rect">
            <a:avLst/>
          </a:prstGeom>
          <a:noFill/>
        </p:spPr>
      </p:pic>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body" idx="1"/>
          </p:nvPr>
        </p:nvSpPr>
        <p:spPr>
          <a:xfrm>
            <a:off x="457200" y="1600200"/>
            <a:ext cx="8229600" cy="4781550"/>
          </a:xfrm>
        </p:spPr>
        <p:txBody>
          <a:bodyPr/>
          <a:lstStyle/>
          <a:p>
            <a:pPr algn="justLow">
              <a:buFontTx/>
              <a:buNone/>
            </a:pPr>
            <a:r>
              <a:rPr lang="fa-IR"/>
              <a:t>نمایش اختلاف ساختمان موتورهای دیزلی و بنزینی</a:t>
            </a:r>
            <a:endParaRPr lang="en-US"/>
          </a:p>
        </p:txBody>
      </p:sp>
      <p:pic>
        <p:nvPicPr>
          <p:cNvPr id="21507" name="Picture 3"/>
          <p:cNvPicPr>
            <a:picLocks noChangeAspect="1" noChangeArrowheads="1"/>
          </p:cNvPicPr>
          <p:nvPr/>
        </p:nvPicPr>
        <p:blipFill>
          <a:blip r:embed="rId2"/>
          <a:srcRect/>
          <a:stretch>
            <a:fillRect/>
          </a:stretch>
        </p:blipFill>
        <p:spPr bwMode="auto">
          <a:xfrm>
            <a:off x="684213" y="2276475"/>
            <a:ext cx="3729037" cy="3744913"/>
          </a:xfrm>
          <a:prstGeom prst="rect">
            <a:avLst/>
          </a:prstGeom>
          <a:noFill/>
          <a:ln w="9525">
            <a:noFill/>
            <a:miter lim="800000"/>
            <a:headEnd/>
            <a:tailEnd/>
          </a:ln>
          <a:effectLst/>
        </p:spPr>
      </p:pic>
      <p:pic>
        <p:nvPicPr>
          <p:cNvPr id="21508" name="Picture 4"/>
          <p:cNvPicPr>
            <a:picLocks noChangeAspect="1" noChangeArrowheads="1"/>
          </p:cNvPicPr>
          <p:nvPr/>
        </p:nvPicPr>
        <p:blipFill>
          <a:blip r:embed="rId3"/>
          <a:srcRect/>
          <a:stretch>
            <a:fillRect/>
          </a:stretch>
        </p:blipFill>
        <p:spPr bwMode="auto">
          <a:xfrm>
            <a:off x="4932363" y="2349500"/>
            <a:ext cx="3302000" cy="3706813"/>
          </a:xfrm>
          <a:prstGeom prst="rect">
            <a:avLst/>
          </a:prstGeom>
          <a:noFill/>
          <a:ln w="9525">
            <a:noFill/>
            <a:miter lim="800000"/>
            <a:headEnd/>
            <a:tailEnd/>
          </a:ln>
          <a:effectLst/>
        </p:spPr>
      </p:pic>
      <p:sp>
        <p:nvSpPr>
          <p:cNvPr id="21509" name="Text Box 5"/>
          <p:cNvSpPr txBox="1">
            <a:spLocks noChangeArrowheads="1"/>
          </p:cNvSpPr>
          <p:nvPr/>
        </p:nvSpPr>
        <p:spPr bwMode="auto">
          <a:xfrm>
            <a:off x="1717675" y="6005513"/>
            <a:ext cx="6022975" cy="519112"/>
          </a:xfrm>
          <a:prstGeom prst="rect">
            <a:avLst/>
          </a:prstGeom>
          <a:noFill/>
          <a:ln w="9525">
            <a:noFill/>
            <a:miter lim="800000"/>
            <a:headEnd/>
            <a:tailEnd/>
          </a:ln>
          <a:effectLst/>
        </p:spPr>
        <p:txBody>
          <a:bodyPr wrap="none">
            <a:spAutoFit/>
          </a:bodyPr>
          <a:lstStyle/>
          <a:p>
            <a:r>
              <a:rPr lang="fa-IR" sz="2800" b="0"/>
              <a:t>موتورهای دیزلی                    موتوهای بنزینی </a:t>
            </a:r>
            <a:endParaRPr lang="en-US" sz="2800" b="0"/>
          </a:p>
        </p:txBody>
      </p:sp>
      <p:sp>
        <p:nvSpPr>
          <p:cNvPr id="21510" name="Rectangle 6"/>
          <p:cNvSpPr>
            <a:spLocks noChangeArrowheads="1"/>
          </p:cNvSpPr>
          <p:nvPr/>
        </p:nvSpPr>
        <p:spPr bwMode="auto">
          <a:xfrm>
            <a:off x="755650" y="3860800"/>
            <a:ext cx="1008063" cy="360363"/>
          </a:xfrm>
          <a:prstGeom prst="rect">
            <a:avLst/>
          </a:prstGeom>
          <a:noFill/>
          <a:ln w="25400">
            <a:solidFill>
              <a:srgbClr val="FF0000"/>
            </a:solidFill>
            <a:miter lim="800000"/>
            <a:headEnd/>
            <a:tailEnd/>
          </a:ln>
          <a:effectLst/>
        </p:spPr>
        <p:txBody>
          <a:bodyPr wrap="none" anchor="ctr"/>
          <a:lstStyle/>
          <a:p>
            <a:endParaRPr lang="fa-IR"/>
          </a:p>
        </p:txBody>
      </p:sp>
      <p:sp>
        <p:nvSpPr>
          <p:cNvPr id="21511" name="Rectangle 7"/>
          <p:cNvSpPr>
            <a:spLocks noChangeArrowheads="1"/>
          </p:cNvSpPr>
          <p:nvPr/>
        </p:nvSpPr>
        <p:spPr bwMode="auto">
          <a:xfrm>
            <a:off x="1331913" y="2636838"/>
            <a:ext cx="1008062" cy="504825"/>
          </a:xfrm>
          <a:prstGeom prst="rect">
            <a:avLst/>
          </a:prstGeom>
          <a:noFill/>
          <a:ln w="25400">
            <a:solidFill>
              <a:srgbClr val="FF0000"/>
            </a:solidFill>
            <a:miter lim="800000"/>
            <a:headEnd/>
            <a:tailEnd/>
          </a:ln>
          <a:effectLst/>
        </p:spPr>
        <p:txBody>
          <a:bodyPr wrap="none" anchor="ctr"/>
          <a:lstStyle/>
          <a:p>
            <a:endParaRPr lang="fa-IR"/>
          </a:p>
        </p:txBody>
      </p:sp>
      <p:sp>
        <p:nvSpPr>
          <p:cNvPr id="21512" name="Rectangle 8"/>
          <p:cNvSpPr>
            <a:spLocks noChangeArrowheads="1"/>
          </p:cNvSpPr>
          <p:nvPr/>
        </p:nvSpPr>
        <p:spPr bwMode="auto">
          <a:xfrm>
            <a:off x="6372225" y="2565400"/>
            <a:ext cx="720725" cy="504825"/>
          </a:xfrm>
          <a:prstGeom prst="rect">
            <a:avLst/>
          </a:prstGeom>
          <a:noFill/>
          <a:ln w="25400">
            <a:solidFill>
              <a:srgbClr val="FF0000"/>
            </a:solidFill>
            <a:miter lim="800000"/>
            <a:headEnd/>
            <a:tailEnd/>
          </a:ln>
          <a:effectLst/>
        </p:spPr>
        <p:txBody>
          <a:bodyPr wrap="none" anchor="ctr"/>
          <a:lstStyle/>
          <a:p>
            <a:endParaRPr lang="fa-IR"/>
          </a:p>
        </p:txBody>
      </p:sp>
      <p:sp>
        <p:nvSpPr>
          <p:cNvPr id="21513" name="Rectangle 9"/>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دوم : منابع توان</a:t>
            </a:r>
            <a:endParaRPr lang="en-US" sz="2400" b="0">
              <a:solidFill>
                <a:srgbClr val="FFFFCC"/>
              </a:solidFill>
            </a:endParaRPr>
          </a:p>
        </p:txBody>
      </p:sp>
      <p:sp>
        <p:nvSpPr>
          <p:cNvPr id="21514" name="Text Box 10"/>
          <p:cNvSpPr txBox="1">
            <a:spLocks noChangeArrowheads="1"/>
          </p:cNvSpPr>
          <p:nvPr/>
        </p:nvSpPr>
        <p:spPr bwMode="auto">
          <a:xfrm>
            <a:off x="1428750" y="2276475"/>
            <a:ext cx="695325" cy="366713"/>
          </a:xfrm>
          <a:prstGeom prst="rect">
            <a:avLst/>
          </a:prstGeom>
          <a:noFill/>
          <a:ln w="9525">
            <a:noFill/>
            <a:miter lim="800000"/>
            <a:headEnd/>
            <a:tailEnd/>
          </a:ln>
          <a:effectLst/>
        </p:spPr>
        <p:txBody>
          <a:bodyPr wrap="none">
            <a:spAutoFit/>
          </a:bodyPr>
          <a:lstStyle/>
          <a:p>
            <a:r>
              <a:rPr lang="fa-IR"/>
              <a:t>سوخت</a:t>
            </a:r>
            <a:endParaRPr lang="en-US"/>
          </a:p>
        </p:txBody>
      </p:sp>
      <p:sp>
        <p:nvSpPr>
          <p:cNvPr id="12" name="Footer Placeholder 11"/>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96994" name="Picture 2" descr="C:\Users\Se7en\Desktop\2017-10-10 12_54_38-Mashinhaye Keshavarzi(Yavari).pdf - Nitro Pro.jpg"/>
          <p:cNvPicPr>
            <a:picLocks noGrp="1" noChangeAspect="1" noChangeArrowheads="1"/>
          </p:cNvPicPr>
          <p:nvPr>
            <p:ph idx="1"/>
          </p:nvPr>
        </p:nvPicPr>
        <p:blipFill>
          <a:blip r:embed="rId2"/>
          <a:srcRect/>
          <a:stretch>
            <a:fillRect/>
          </a:stretch>
        </p:blipFill>
        <p:spPr bwMode="auto">
          <a:xfrm>
            <a:off x="1" y="1428736"/>
            <a:ext cx="9144000" cy="4786346"/>
          </a:xfrm>
          <a:prstGeom prst="rect">
            <a:avLst/>
          </a:prstGeom>
          <a:noFill/>
        </p:spPr>
      </p:pic>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body" idx="1"/>
          </p:nvPr>
        </p:nvSpPr>
        <p:spPr>
          <a:xfrm>
            <a:off x="457200" y="1600200"/>
            <a:ext cx="8229600" cy="4781550"/>
          </a:xfrm>
        </p:spPr>
        <p:txBody>
          <a:bodyPr/>
          <a:lstStyle/>
          <a:p>
            <a:pPr algn="justLow">
              <a:lnSpc>
                <a:spcPct val="90000"/>
              </a:lnSpc>
              <a:buFontTx/>
              <a:buNone/>
            </a:pPr>
            <a:r>
              <a:rPr lang="fa-IR" b="1" dirty="0">
                <a:cs typeface="B Nazanin" pitchFamily="2" charset="-78"/>
              </a:rPr>
              <a:t>انواع موتورها</a:t>
            </a:r>
            <a:r>
              <a:rPr lang="ar-SA" b="1" dirty="0">
                <a:cs typeface="B Nazanin" pitchFamily="2" charset="-78"/>
              </a:rPr>
              <a:t>ی احتراق داخلی </a:t>
            </a:r>
            <a:endParaRPr lang="ar-SA" dirty="0">
              <a:cs typeface="B Nazanin" pitchFamily="2" charset="-78"/>
            </a:endParaRPr>
          </a:p>
          <a:p>
            <a:pPr algn="justLow">
              <a:lnSpc>
                <a:spcPct val="90000"/>
              </a:lnSpc>
            </a:pPr>
            <a:r>
              <a:rPr lang="ar-SA" dirty="0">
                <a:cs typeface="B Nazanin" pitchFamily="2" charset="-78"/>
              </a:rPr>
              <a:t>این موتورها را از دیدگاه های مختلف می‌توان طبقه بندی نمود </a:t>
            </a:r>
            <a:endParaRPr lang="fa-IR" dirty="0">
              <a:cs typeface="B Nazanin" pitchFamily="2" charset="-78"/>
            </a:endParaRPr>
          </a:p>
          <a:p>
            <a:pPr algn="justLow">
              <a:lnSpc>
                <a:spcPct val="90000"/>
              </a:lnSpc>
            </a:pPr>
            <a:endParaRPr lang="ar-SA" dirty="0">
              <a:cs typeface="B Nazanin" pitchFamily="2" charset="-78"/>
            </a:endParaRPr>
          </a:p>
          <a:p>
            <a:pPr algn="justLow">
              <a:lnSpc>
                <a:spcPct val="90000"/>
              </a:lnSpc>
              <a:buFontTx/>
              <a:buAutoNum type="arabicPeriod"/>
            </a:pPr>
            <a:r>
              <a:rPr lang="ar-SA" dirty="0">
                <a:solidFill>
                  <a:srgbClr val="FF0000"/>
                </a:solidFill>
                <a:cs typeface="B Nazanin" pitchFamily="2" charset="-78"/>
              </a:rPr>
              <a:t>نوع سوخت</a:t>
            </a:r>
            <a:r>
              <a:rPr lang="fa-IR" dirty="0">
                <a:cs typeface="B Nazanin" pitchFamily="2" charset="-78"/>
              </a:rPr>
              <a:t> (بنز</a:t>
            </a:r>
            <a:r>
              <a:rPr lang="ar-SA" dirty="0">
                <a:cs typeface="B Nazanin" pitchFamily="2" charset="-78"/>
              </a:rPr>
              <a:t>ینی</a:t>
            </a:r>
            <a:r>
              <a:rPr lang="fa-IR" dirty="0">
                <a:cs typeface="B Nazanin" pitchFamily="2" charset="-78"/>
              </a:rPr>
              <a:t>، گازو</a:t>
            </a:r>
            <a:r>
              <a:rPr lang="ar-SA" dirty="0">
                <a:cs typeface="B Nazanin" pitchFamily="2" charset="-78"/>
              </a:rPr>
              <a:t>ییلی</a:t>
            </a:r>
            <a:r>
              <a:rPr lang="fa-IR" dirty="0">
                <a:cs typeface="B Nazanin" pitchFamily="2" charset="-78"/>
              </a:rPr>
              <a:t> و گاز</a:t>
            </a:r>
            <a:r>
              <a:rPr lang="ar-SA" dirty="0">
                <a:cs typeface="B Nazanin" pitchFamily="2" charset="-78"/>
              </a:rPr>
              <a:t>ی)</a:t>
            </a:r>
          </a:p>
          <a:p>
            <a:pPr algn="justLow">
              <a:lnSpc>
                <a:spcPct val="90000"/>
              </a:lnSpc>
              <a:buFontTx/>
              <a:buAutoNum type="arabicPeriod"/>
            </a:pPr>
            <a:r>
              <a:rPr lang="ar-SA" dirty="0">
                <a:solidFill>
                  <a:srgbClr val="FF0000"/>
                </a:solidFill>
                <a:cs typeface="B Nazanin" pitchFamily="2" charset="-78"/>
              </a:rPr>
              <a:t>زمان‌ها</a:t>
            </a:r>
            <a:r>
              <a:rPr lang="ar-SA" dirty="0">
                <a:cs typeface="B Nazanin" pitchFamily="2" charset="-78"/>
              </a:rPr>
              <a:t> </a:t>
            </a:r>
            <a:r>
              <a:rPr lang="fa-IR" dirty="0">
                <a:cs typeface="B Nazanin" pitchFamily="2" charset="-78"/>
              </a:rPr>
              <a:t>(چهار زمانه و دو زمانه) </a:t>
            </a:r>
            <a:endParaRPr lang="fa-IR" b="1" dirty="0">
              <a:cs typeface="B Nazanin" pitchFamily="2" charset="-78"/>
            </a:endParaRPr>
          </a:p>
          <a:p>
            <a:pPr algn="justLow">
              <a:lnSpc>
                <a:spcPct val="90000"/>
              </a:lnSpc>
              <a:buFontTx/>
              <a:buAutoNum type="arabicPeriod"/>
            </a:pPr>
            <a:r>
              <a:rPr lang="fa-IR" dirty="0">
                <a:solidFill>
                  <a:srgbClr val="FF0000"/>
                </a:solidFill>
                <a:cs typeface="B Nazanin" pitchFamily="2" charset="-78"/>
              </a:rPr>
              <a:t>تعداد س</a:t>
            </a:r>
            <a:r>
              <a:rPr lang="ar-SA" dirty="0">
                <a:solidFill>
                  <a:srgbClr val="FF0000"/>
                </a:solidFill>
                <a:cs typeface="B Nazanin" pitchFamily="2" charset="-78"/>
              </a:rPr>
              <a:t>یلندر</a:t>
            </a:r>
            <a:r>
              <a:rPr lang="fa-IR" dirty="0">
                <a:cs typeface="B Nazanin" pitchFamily="2" charset="-78"/>
              </a:rPr>
              <a:t> ( تك س</a:t>
            </a:r>
            <a:r>
              <a:rPr lang="ar-SA" dirty="0">
                <a:cs typeface="B Nazanin" pitchFamily="2" charset="-78"/>
              </a:rPr>
              <a:t>یلندر</a:t>
            </a:r>
            <a:r>
              <a:rPr lang="fa-IR" dirty="0">
                <a:cs typeface="B Nazanin" pitchFamily="2" charset="-78"/>
              </a:rPr>
              <a:t>، دو س</a:t>
            </a:r>
            <a:r>
              <a:rPr lang="ar-SA" dirty="0">
                <a:cs typeface="B Nazanin" pitchFamily="2" charset="-78"/>
              </a:rPr>
              <a:t>یلندر</a:t>
            </a:r>
            <a:r>
              <a:rPr lang="fa-IR" dirty="0">
                <a:cs typeface="B Nazanin" pitchFamily="2" charset="-78"/>
              </a:rPr>
              <a:t> و ...)</a:t>
            </a:r>
            <a:endParaRPr lang="fa-IR" dirty="0">
              <a:solidFill>
                <a:srgbClr val="FF0000"/>
              </a:solidFill>
              <a:cs typeface="B Nazanin" pitchFamily="2" charset="-78"/>
            </a:endParaRPr>
          </a:p>
          <a:p>
            <a:pPr algn="justLow">
              <a:lnSpc>
                <a:spcPct val="90000"/>
              </a:lnSpc>
              <a:buFontTx/>
              <a:buAutoNum type="arabicPeriod"/>
            </a:pPr>
            <a:r>
              <a:rPr lang="fa-IR" dirty="0">
                <a:solidFill>
                  <a:srgbClr val="FF0000"/>
                </a:solidFill>
                <a:cs typeface="B Nazanin" pitchFamily="2" charset="-78"/>
              </a:rPr>
              <a:t>چگونگ</a:t>
            </a:r>
            <a:r>
              <a:rPr lang="ar-SA" dirty="0">
                <a:solidFill>
                  <a:srgbClr val="FF0000"/>
                </a:solidFill>
                <a:cs typeface="B Nazanin" pitchFamily="2" charset="-78"/>
              </a:rPr>
              <a:t>ی استقرار سیلندرها</a:t>
            </a:r>
            <a:r>
              <a:rPr lang="fa-IR" dirty="0">
                <a:cs typeface="B Nazanin" pitchFamily="2" charset="-78"/>
              </a:rPr>
              <a:t> (عمود</a:t>
            </a:r>
            <a:r>
              <a:rPr lang="ar-SA" dirty="0">
                <a:cs typeface="B Nazanin" pitchFamily="2" charset="-78"/>
              </a:rPr>
              <a:t>ی</a:t>
            </a:r>
            <a:r>
              <a:rPr lang="fa-IR" dirty="0">
                <a:cs typeface="B Nazanin" pitchFamily="2" charset="-78"/>
              </a:rPr>
              <a:t>، افق</a:t>
            </a:r>
            <a:r>
              <a:rPr lang="ar-SA" dirty="0">
                <a:cs typeface="B Nazanin" pitchFamily="2" charset="-78"/>
              </a:rPr>
              <a:t>ی</a:t>
            </a:r>
            <a:r>
              <a:rPr lang="fa-IR" dirty="0">
                <a:cs typeface="B Nazanin" pitchFamily="2" charset="-78"/>
              </a:rPr>
              <a:t> و خورج</a:t>
            </a:r>
            <a:r>
              <a:rPr lang="ar-SA" dirty="0">
                <a:cs typeface="B Nazanin" pitchFamily="2" charset="-78"/>
              </a:rPr>
              <a:t>ینی</a:t>
            </a:r>
            <a:r>
              <a:rPr lang="fa-IR" dirty="0">
                <a:cs typeface="B Nazanin" pitchFamily="2" charset="-78"/>
              </a:rPr>
              <a:t>) </a:t>
            </a:r>
          </a:p>
          <a:p>
            <a:pPr algn="justLow">
              <a:lnSpc>
                <a:spcPct val="90000"/>
              </a:lnSpc>
              <a:buFontTx/>
              <a:buAutoNum type="arabicPeriod"/>
            </a:pPr>
            <a:r>
              <a:rPr lang="fa-IR" dirty="0">
                <a:solidFill>
                  <a:srgbClr val="FF0000"/>
                </a:solidFill>
                <a:cs typeface="B Nazanin" pitchFamily="2" charset="-78"/>
              </a:rPr>
              <a:t>روش خنك شدن موتور</a:t>
            </a:r>
            <a:r>
              <a:rPr lang="fa-IR" dirty="0">
                <a:cs typeface="B Nazanin" pitchFamily="2" charset="-78"/>
              </a:rPr>
              <a:t> (آب خنك و هوا خنك )</a:t>
            </a:r>
          </a:p>
          <a:p>
            <a:pPr algn="justLow">
              <a:lnSpc>
                <a:spcPct val="90000"/>
              </a:lnSpc>
              <a:buFontTx/>
              <a:buAutoNum type="arabicPeriod"/>
            </a:pPr>
            <a:r>
              <a:rPr lang="fa-IR" dirty="0">
                <a:solidFill>
                  <a:srgbClr val="FF0000"/>
                </a:solidFill>
                <a:cs typeface="B Nazanin" pitchFamily="2" charset="-78"/>
              </a:rPr>
              <a:t>محل كاربرد</a:t>
            </a:r>
            <a:r>
              <a:rPr lang="fa-IR" dirty="0">
                <a:cs typeface="B Nazanin" pitchFamily="2" charset="-78"/>
              </a:rPr>
              <a:t> (س</a:t>
            </a:r>
            <a:r>
              <a:rPr lang="ar-SA" dirty="0">
                <a:cs typeface="B Nazanin" pitchFamily="2" charset="-78"/>
              </a:rPr>
              <a:t>یار </a:t>
            </a:r>
            <a:r>
              <a:rPr lang="fa-IR" dirty="0">
                <a:cs typeface="B Nazanin" pitchFamily="2" charset="-78"/>
              </a:rPr>
              <a:t>و ثابت </a:t>
            </a:r>
            <a:r>
              <a:rPr lang="ar-SA" dirty="0">
                <a:cs typeface="B Nazanin" pitchFamily="2" charset="-78"/>
              </a:rPr>
              <a:t>یا زمینی</a:t>
            </a:r>
            <a:r>
              <a:rPr lang="fa-IR" dirty="0">
                <a:cs typeface="B Nazanin" pitchFamily="2" charset="-78"/>
              </a:rPr>
              <a:t>)</a:t>
            </a:r>
          </a:p>
        </p:txBody>
      </p:sp>
      <p:sp>
        <p:nvSpPr>
          <p:cNvPr id="23555"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دوم : منابع توان</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80" name="Object 4"/>
          <p:cNvGraphicFramePr>
            <a:graphicFrameLocks noGrp="1" noChangeAspect="1"/>
          </p:cNvGraphicFramePr>
          <p:nvPr>
            <p:ph sz="half" idx="2"/>
          </p:nvPr>
        </p:nvGraphicFramePr>
        <p:xfrm>
          <a:off x="106363" y="3794125"/>
          <a:ext cx="5905500" cy="2730500"/>
        </p:xfrm>
        <a:graphic>
          <a:graphicData uri="http://schemas.openxmlformats.org/presentationml/2006/ole">
            <mc:AlternateContent xmlns:mc="http://schemas.openxmlformats.org/markup-compatibility/2006">
              <mc:Choice xmlns:v="urn:schemas-microsoft-com:vml" Requires="v">
                <p:oleObj spid="_x0000_s24588" name="Image" r:id="rId3" imgW="2907798" imgH="1343829" progId="">
                  <p:embed/>
                </p:oleObj>
              </mc:Choice>
              <mc:Fallback>
                <p:oleObj name="Image" r:id="rId3" imgW="2907798" imgH="1343829" progId="">
                  <p:embed/>
                  <p:pic>
                    <p:nvPicPr>
                      <p:cNvPr id="0" name="Picture 10"/>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63" y="3794125"/>
                        <a:ext cx="5905500"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78" name="Rectangle 2"/>
          <p:cNvSpPr>
            <a:spLocks noGrp="1" noChangeArrowheads="1"/>
          </p:cNvSpPr>
          <p:nvPr>
            <p:ph type="body" sz="half" idx="1"/>
          </p:nvPr>
        </p:nvSpPr>
        <p:spPr>
          <a:xfrm>
            <a:off x="457200" y="1412875"/>
            <a:ext cx="8291513" cy="4525963"/>
          </a:xfrm>
        </p:spPr>
        <p:txBody>
          <a:bodyPr/>
          <a:lstStyle/>
          <a:p>
            <a:pPr algn="justLow">
              <a:buFontTx/>
              <a:buNone/>
            </a:pPr>
            <a:r>
              <a:rPr lang="fa-IR" sz="3000" b="1" dirty="0"/>
              <a:t>اصول ترمود</a:t>
            </a:r>
            <a:r>
              <a:rPr lang="ar-SA" sz="3000" b="1" dirty="0"/>
              <a:t>ینامیكی موتورهای بنزینی </a:t>
            </a:r>
            <a:endParaRPr lang="ar-SA" sz="3000" dirty="0"/>
          </a:p>
          <a:p>
            <a:pPr algn="justLow"/>
            <a:r>
              <a:rPr lang="ar-SA" sz="3000" dirty="0">
                <a:cs typeface="B Nazanin" pitchFamily="2" charset="-78"/>
              </a:rPr>
              <a:t>اصول ترمودینامیكی یك موتور بنزینی معمولی طبق سیكل یا چرخه آتو می‌باشد كه در شكل نشان داده شده است. دستگاه مختصات را مختصات </a:t>
            </a:r>
            <a:r>
              <a:rPr lang="en-US" sz="3000" dirty="0">
                <a:cs typeface="B Nazanin" pitchFamily="2" charset="-78"/>
              </a:rPr>
              <a:t>P-V</a:t>
            </a:r>
            <a:r>
              <a:rPr lang="fa-IR" sz="3000" dirty="0">
                <a:cs typeface="B Nazanin" pitchFamily="2" charset="-78"/>
              </a:rPr>
              <a:t> نامند </a:t>
            </a:r>
            <a:r>
              <a:rPr lang="ar-SA" sz="3000" dirty="0">
                <a:cs typeface="B Nazanin" pitchFamily="2" charset="-78"/>
              </a:rPr>
              <a:t>یعنی منحنی‌ها، ارتباط فشار با حجم درون سیلندر را نشان می‌دهند.</a:t>
            </a:r>
            <a:endParaRPr lang="fa-IR" sz="3000" dirty="0">
              <a:cs typeface="B Nazanin" pitchFamily="2" charset="-78"/>
            </a:endParaRPr>
          </a:p>
          <a:p>
            <a:pPr algn="justLow">
              <a:buFontTx/>
              <a:buNone/>
            </a:pPr>
            <a:endParaRPr lang="fa-IR" sz="3000" dirty="0"/>
          </a:p>
        </p:txBody>
      </p:sp>
      <p:sp>
        <p:nvSpPr>
          <p:cNvPr id="24579"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دوم : منابع توان</a:t>
            </a:r>
            <a:endParaRPr lang="en-US" sz="2400" b="0">
              <a:solidFill>
                <a:srgbClr val="FFFFCC"/>
              </a:solidFill>
            </a:endParaRPr>
          </a:p>
        </p:txBody>
      </p:sp>
      <p:sp>
        <p:nvSpPr>
          <p:cNvPr id="6" name="Footer Placeholder 5"/>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body" sz="half" idx="1"/>
          </p:nvPr>
        </p:nvSpPr>
        <p:spPr>
          <a:xfrm>
            <a:off x="457200" y="1600200"/>
            <a:ext cx="8291513" cy="4525963"/>
          </a:xfrm>
        </p:spPr>
        <p:txBody>
          <a:bodyPr/>
          <a:lstStyle/>
          <a:p>
            <a:pPr algn="justLow">
              <a:lnSpc>
                <a:spcPct val="90000"/>
              </a:lnSpc>
              <a:buFontTx/>
              <a:buNone/>
            </a:pPr>
            <a:r>
              <a:rPr lang="fa-IR" sz="3000" b="1" dirty="0"/>
              <a:t>اصول ترمود</a:t>
            </a:r>
            <a:r>
              <a:rPr lang="ar-SA" sz="3000" b="1" dirty="0"/>
              <a:t>ینامیكی موتورهای گازوئیلی </a:t>
            </a:r>
            <a:endParaRPr lang="ar-SA" sz="3000" dirty="0"/>
          </a:p>
          <a:p>
            <a:pPr algn="justLow">
              <a:lnSpc>
                <a:spcPct val="90000"/>
              </a:lnSpc>
            </a:pPr>
            <a:r>
              <a:rPr lang="ar-SA" sz="3000" dirty="0">
                <a:cs typeface="B Nazanin" pitchFamily="2" charset="-78"/>
              </a:rPr>
              <a:t>شكل </a:t>
            </a:r>
            <a:r>
              <a:rPr lang="fa-IR" sz="3000" dirty="0">
                <a:cs typeface="B Nazanin" pitchFamily="2" charset="-78"/>
              </a:rPr>
              <a:t>زیر چرخه موتور گازوئ</a:t>
            </a:r>
            <a:r>
              <a:rPr lang="ar-SA" sz="3000" dirty="0">
                <a:cs typeface="B Nazanin" pitchFamily="2" charset="-78"/>
              </a:rPr>
              <a:t>یلی را نشان می‌دهد كه كاملا شبیه همان چرخه موتور بنزینی است با این تفاوت كه در نقطه </a:t>
            </a:r>
            <a:r>
              <a:rPr lang="en-US" sz="3000" dirty="0">
                <a:cs typeface="B Nazanin" pitchFamily="2" charset="-78"/>
              </a:rPr>
              <a:t>C</a:t>
            </a:r>
            <a:r>
              <a:rPr lang="fa-IR" sz="3000" dirty="0">
                <a:cs typeface="B Nazanin" pitchFamily="2" charset="-78"/>
              </a:rPr>
              <a:t>، گازوئ</a:t>
            </a:r>
            <a:r>
              <a:rPr lang="ar-SA" sz="3000" dirty="0">
                <a:cs typeface="B Nazanin" pitchFamily="2" charset="-78"/>
              </a:rPr>
              <a:t>یل بصورت پودر پاشیده می‌شود. از آنجا كه سوخت تدریجی پاشیده می‌شود پس عمل احتراق صورت می‌گیرد نه انفجار.</a:t>
            </a:r>
            <a:r>
              <a:rPr lang="en-US" sz="3000" dirty="0">
                <a:cs typeface="B Nazanin" pitchFamily="2" charset="-78"/>
              </a:rPr>
              <a:t> </a:t>
            </a:r>
          </a:p>
        </p:txBody>
      </p:sp>
      <p:sp>
        <p:nvSpPr>
          <p:cNvPr id="25603"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دوم : منابع توان</a:t>
            </a:r>
            <a:endParaRPr lang="en-US" sz="2400" b="0">
              <a:solidFill>
                <a:srgbClr val="FFFFCC"/>
              </a:solidFill>
            </a:endParaRPr>
          </a:p>
        </p:txBody>
      </p:sp>
      <p:graphicFrame>
        <p:nvGraphicFramePr>
          <p:cNvPr id="25604" name="Object 4"/>
          <p:cNvGraphicFramePr>
            <a:graphicFrameLocks noGrp="1" noChangeAspect="1"/>
          </p:cNvGraphicFramePr>
          <p:nvPr>
            <p:ph sz="half" idx="2"/>
          </p:nvPr>
        </p:nvGraphicFramePr>
        <p:xfrm>
          <a:off x="1619250" y="3860800"/>
          <a:ext cx="5400675" cy="2593975"/>
        </p:xfrm>
        <a:graphic>
          <a:graphicData uri="http://schemas.openxmlformats.org/presentationml/2006/ole">
            <mc:AlternateContent xmlns:mc="http://schemas.openxmlformats.org/markup-compatibility/2006">
              <mc:Choice xmlns:v="urn:schemas-microsoft-com:vml" Requires="v">
                <p:oleObj spid="_x0000_s25612" name="Image" r:id="rId3" imgW="3026670" imgH="1453714" progId="">
                  <p:embed/>
                </p:oleObj>
              </mc:Choice>
              <mc:Fallback>
                <p:oleObj name="Image" r:id="rId3" imgW="3026670" imgH="1453714" progId="">
                  <p:embed/>
                  <p:pic>
                    <p:nvPicPr>
                      <p:cNvPr id="0" name="Picture 10"/>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3860800"/>
                        <a:ext cx="5400675" cy="259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Footer Placeholder 5"/>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fbsep7.ir</a:t>
            </a:r>
          </a:p>
        </p:txBody>
      </p:sp>
      <p:pic>
        <p:nvPicPr>
          <p:cNvPr id="514050" name="Picture 2" descr="C:\Users\Se7en\Desktop\2017-10-08 11_53_12-Mashinhaye Keshavarzi(Yavari).pdf - Nitro Pro.jpg"/>
          <p:cNvPicPr>
            <a:picLocks noChangeAspect="1" noChangeArrowheads="1"/>
          </p:cNvPicPr>
          <p:nvPr/>
        </p:nvPicPr>
        <p:blipFill>
          <a:blip r:embed="rId2"/>
          <a:srcRect/>
          <a:stretch>
            <a:fillRect/>
          </a:stretch>
        </p:blipFill>
        <p:spPr bwMode="auto">
          <a:xfrm>
            <a:off x="0" y="1428736"/>
            <a:ext cx="9144000" cy="5143536"/>
          </a:xfrm>
          <a:prstGeom prst="rect">
            <a:avLst/>
          </a:prstGeom>
          <a:noFill/>
        </p:spPr>
      </p:pic>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body" sz="half" idx="1"/>
          </p:nvPr>
        </p:nvSpPr>
        <p:spPr>
          <a:xfrm>
            <a:off x="457200" y="1600200"/>
            <a:ext cx="8435975" cy="4525963"/>
          </a:xfrm>
        </p:spPr>
        <p:txBody>
          <a:bodyPr/>
          <a:lstStyle/>
          <a:p>
            <a:pPr algn="justLow">
              <a:buFontTx/>
              <a:buNone/>
            </a:pPr>
            <a:r>
              <a:rPr lang="fa-IR" sz="2800" b="1" dirty="0"/>
              <a:t>اصول ترمود</a:t>
            </a:r>
            <a:r>
              <a:rPr lang="ar-SA" sz="2800" b="1" dirty="0"/>
              <a:t>ینامیكی موتورهایی بنزینی افشانكی </a:t>
            </a:r>
            <a:endParaRPr lang="ar-SA" sz="2800" dirty="0"/>
          </a:p>
          <a:p>
            <a:pPr algn="justLow"/>
            <a:r>
              <a:rPr lang="ar-SA" sz="2800" dirty="0">
                <a:cs typeface="B Nazanin" pitchFamily="2" charset="-78"/>
              </a:rPr>
              <a:t>این چرخه، تركیبی از دوچرخه بالاست. در نقطه </a:t>
            </a:r>
            <a:r>
              <a:rPr lang="en-US" sz="2800" dirty="0">
                <a:cs typeface="B Nazanin" pitchFamily="2" charset="-78"/>
              </a:rPr>
              <a:t>C</a:t>
            </a:r>
            <a:r>
              <a:rPr lang="fa-IR" sz="2800" dirty="0">
                <a:cs typeface="B Nazanin" pitchFamily="2" charset="-78"/>
              </a:rPr>
              <a:t>، با پاش</a:t>
            </a:r>
            <a:r>
              <a:rPr lang="ar-SA" sz="2800" dirty="0">
                <a:cs typeface="B Nazanin" pitchFamily="2" charset="-78"/>
              </a:rPr>
              <a:t>یدن بنزین به درون سیلندر و تولید جرقه، سوخت منفجر می‌شود ولی پس از آن با تداوم پاشش بنزین، عمل احتراق به وقوع می‌پیوندد. با این ترتیب،‌ این چرخه، از مزایای هر دو چرخه دیگر بهره می‌گیرد. </a:t>
            </a:r>
            <a:endParaRPr lang="en-US" sz="2800" dirty="0">
              <a:cs typeface="B Nazanin" pitchFamily="2" charset="-78"/>
            </a:endParaRPr>
          </a:p>
        </p:txBody>
      </p:sp>
      <p:sp>
        <p:nvSpPr>
          <p:cNvPr id="26627"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دوم : منابع توان</a:t>
            </a:r>
            <a:endParaRPr lang="en-US" sz="2400" b="0">
              <a:solidFill>
                <a:srgbClr val="FFFFCC"/>
              </a:solidFill>
            </a:endParaRPr>
          </a:p>
        </p:txBody>
      </p:sp>
      <p:graphicFrame>
        <p:nvGraphicFramePr>
          <p:cNvPr id="26628" name="Object 4"/>
          <p:cNvGraphicFramePr>
            <a:graphicFrameLocks noGrp="1" noChangeAspect="1"/>
          </p:cNvGraphicFramePr>
          <p:nvPr>
            <p:ph sz="half" idx="2"/>
          </p:nvPr>
        </p:nvGraphicFramePr>
        <p:xfrm>
          <a:off x="468313" y="3940175"/>
          <a:ext cx="5183187" cy="2532063"/>
        </p:xfrm>
        <a:graphic>
          <a:graphicData uri="http://schemas.openxmlformats.org/presentationml/2006/ole">
            <mc:AlternateContent xmlns:mc="http://schemas.openxmlformats.org/markup-compatibility/2006">
              <mc:Choice xmlns:v="urn:schemas-microsoft-com:vml" Requires="v">
                <p:oleObj spid="_x0000_s26636" name="Image" r:id="rId3" imgW="2985522" imgH="1458286" progId="">
                  <p:embed/>
                </p:oleObj>
              </mc:Choice>
              <mc:Fallback>
                <p:oleObj name="Image" r:id="rId3" imgW="2985522" imgH="1458286" progId="">
                  <p:embed/>
                  <p:pic>
                    <p:nvPicPr>
                      <p:cNvPr id="0" name="Picture 10"/>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3940175"/>
                        <a:ext cx="5183187" cy="253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Footer Placeholder 5"/>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457200" y="1600200"/>
            <a:ext cx="8229600" cy="4781550"/>
          </a:xfrm>
        </p:spPr>
        <p:txBody>
          <a:bodyPr/>
          <a:lstStyle/>
          <a:p>
            <a:pPr algn="ctr">
              <a:buFontTx/>
              <a:buNone/>
            </a:pPr>
            <a:r>
              <a:rPr lang="ar-SA" b="1" dirty="0"/>
              <a:t>فصل سوم</a:t>
            </a:r>
            <a:endParaRPr lang="fa-IR" b="1" dirty="0"/>
          </a:p>
          <a:p>
            <a:pPr algn="ctr">
              <a:buFontTx/>
              <a:buNone/>
            </a:pPr>
            <a:endParaRPr lang="fa-IR" b="1" dirty="0"/>
          </a:p>
          <a:p>
            <a:pPr algn="ctr">
              <a:buFontTx/>
              <a:buNone/>
            </a:pPr>
            <a:endParaRPr lang="ar-SA" b="1" dirty="0"/>
          </a:p>
          <a:p>
            <a:pPr algn="ctr">
              <a:buFontTx/>
              <a:buNone/>
            </a:pPr>
            <a:r>
              <a:rPr lang="ar-SA" sz="5400" b="1" dirty="0"/>
              <a:t>بدنه موتور</a:t>
            </a:r>
            <a:endParaRPr lang="en-US" sz="5400" b="1" dirty="0"/>
          </a:p>
        </p:txBody>
      </p:sp>
      <p:sp>
        <p:nvSpPr>
          <p:cNvPr id="4" name="Footer Placeholder 3"/>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a:xfrm>
            <a:off x="385763" y="1600200"/>
            <a:ext cx="8507412" cy="4781550"/>
          </a:xfrm>
        </p:spPr>
        <p:txBody>
          <a:bodyPr/>
          <a:lstStyle/>
          <a:p>
            <a:pPr algn="justLow"/>
            <a:r>
              <a:rPr lang="fa-IR" dirty="0">
                <a:solidFill>
                  <a:srgbClr val="FF0000"/>
                </a:solidFill>
                <a:cs typeface="B Nazanin" pitchFamily="2" charset="-78"/>
              </a:rPr>
              <a:t>بدنه </a:t>
            </a:r>
            <a:r>
              <a:rPr lang="ar-SA" dirty="0">
                <a:solidFill>
                  <a:srgbClr val="FF0000"/>
                </a:solidFill>
                <a:cs typeface="B Nazanin" pitchFamily="2" charset="-78"/>
              </a:rPr>
              <a:t>یكی از قطعات اصلی موتور است. سوراخ هایی استوانه شكل در آن تعبیه شده‌اند كه هریك را سیلندر می‌نامند. درون بدنه و اطراف این سیلندرها درموتورهای آب خنك،‌ حفره هایی </a:t>
            </a:r>
            <a:r>
              <a:rPr lang="fa-IR" dirty="0">
                <a:solidFill>
                  <a:srgbClr val="FF0000"/>
                </a:solidFill>
                <a:cs typeface="B Nazanin" pitchFamily="2" charset="-78"/>
              </a:rPr>
              <a:t>جهت خنک کردن موتور تعبیه شده‌ است.</a:t>
            </a:r>
          </a:p>
          <a:p>
            <a:pPr algn="justLow"/>
            <a:r>
              <a:rPr lang="fa-IR" dirty="0">
                <a:cs typeface="B Nazanin" pitchFamily="2" charset="-78"/>
              </a:rPr>
              <a:t>م</a:t>
            </a:r>
            <a:r>
              <a:rPr lang="ar-SA" dirty="0">
                <a:cs typeface="B Nazanin" pitchFamily="2" charset="-78"/>
              </a:rPr>
              <a:t>یل لنگ به زیر بدنه متصل می‌گردد. میل بادامك معمولا در بدنه موتور جاسازی می‌شود. پیستون ها</a:t>
            </a:r>
            <a:r>
              <a:rPr lang="fa-IR" dirty="0">
                <a:cs typeface="B Nazanin" pitchFamily="2" charset="-78"/>
              </a:rPr>
              <a:t> و ر</a:t>
            </a:r>
            <a:r>
              <a:rPr lang="ar-SA" dirty="0">
                <a:cs typeface="B Nazanin" pitchFamily="2" charset="-78"/>
              </a:rPr>
              <a:t>ینگ درون سیلندرها قرار دارند. دسته پیستون نیز پیستون را به میل لنگ وصل می‌كند.</a:t>
            </a:r>
            <a:r>
              <a:rPr lang="en-US" dirty="0">
                <a:cs typeface="B Nazanin" pitchFamily="2" charset="-78"/>
              </a:rPr>
              <a:t> </a:t>
            </a:r>
            <a:r>
              <a:rPr lang="fa-IR" dirty="0">
                <a:cs typeface="B Nazanin" pitchFamily="2" charset="-78"/>
              </a:rPr>
              <a:t>رو</a:t>
            </a:r>
            <a:r>
              <a:rPr lang="ar-SA" dirty="0">
                <a:cs typeface="B Nazanin" pitchFamily="2" charset="-78"/>
              </a:rPr>
              <a:t>ی بدنه، اندام های مختلفی</a:t>
            </a:r>
            <a:r>
              <a:rPr lang="en-US" dirty="0">
                <a:cs typeface="B Nazanin" pitchFamily="2" charset="-78"/>
              </a:rPr>
              <a:t> </a:t>
            </a:r>
            <a:r>
              <a:rPr lang="fa-IR" dirty="0">
                <a:cs typeface="B Nazanin" pitchFamily="2" charset="-78"/>
              </a:rPr>
              <a:t> مانند پمپ بنز</a:t>
            </a:r>
            <a:r>
              <a:rPr lang="ar-SA" dirty="0">
                <a:cs typeface="B Nazanin" pitchFamily="2" charset="-78"/>
              </a:rPr>
              <a:t>ین، كاربراتور،‌</a:t>
            </a:r>
            <a:r>
              <a:rPr lang="en-US" dirty="0">
                <a:cs typeface="B Nazanin" pitchFamily="2" charset="-78"/>
              </a:rPr>
              <a:t> </a:t>
            </a:r>
            <a:r>
              <a:rPr lang="fa-IR" dirty="0">
                <a:cs typeface="B Nazanin" pitchFamily="2" charset="-78"/>
              </a:rPr>
              <a:t>كو</a:t>
            </a:r>
            <a:r>
              <a:rPr lang="ar-SA" dirty="0">
                <a:cs typeface="B Nazanin" pitchFamily="2" charset="-78"/>
              </a:rPr>
              <a:t>یل</a:t>
            </a:r>
            <a:r>
              <a:rPr lang="en-US" dirty="0">
                <a:cs typeface="B Nazanin" pitchFamily="2" charset="-78"/>
              </a:rPr>
              <a:t> </a:t>
            </a:r>
            <a:r>
              <a:rPr lang="fa-IR" dirty="0">
                <a:cs typeface="B Nazanin" pitchFamily="2" charset="-78"/>
              </a:rPr>
              <a:t>و ...‌ وصل م</a:t>
            </a:r>
            <a:r>
              <a:rPr lang="ar-SA" dirty="0">
                <a:cs typeface="B Nazanin" pitchFamily="2" charset="-78"/>
              </a:rPr>
              <a:t>ی‌شوند. </a:t>
            </a:r>
          </a:p>
          <a:p>
            <a:pPr algn="justLow"/>
            <a:endParaRPr lang="en-US" dirty="0"/>
          </a:p>
        </p:txBody>
      </p:sp>
      <p:sp>
        <p:nvSpPr>
          <p:cNvPr id="28675"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سوم : بدنه موتور</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7252" name="Object 4"/>
          <p:cNvGraphicFramePr>
            <a:graphicFrameLocks noGrp="1" noChangeAspect="1"/>
          </p:cNvGraphicFramePr>
          <p:nvPr>
            <p:ph idx="1"/>
          </p:nvPr>
        </p:nvGraphicFramePr>
        <p:xfrm>
          <a:off x="395288" y="1412875"/>
          <a:ext cx="4875212" cy="5106988"/>
        </p:xfrm>
        <a:graphic>
          <a:graphicData uri="http://schemas.openxmlformats.org/presentationml/2006/ole">
            <mc:AlternateContent xmlns:mc="http://schemas.openxmlformats.org/markup-compatibility/2006">
              <mc:Choice xmlns:v="urn:schemas-microsoft-com:vml" Requires="v">
                <p:oleObj spid="_x0000_s437260" name="Image" r:id="rId3" imgW="4050800" imgH="4242824" progId="">
                  <p:embed/>
                </p:oleObj>
              </mc:Choice>
              <mc:Fallback>
                <p:oleObj name="Image" r:id="rId3" imgW="4050800" imgH="4242824" progId="">
                  <p:embed/>
                  <p:pic>
                    <p:nvPicPr>
                      <p:cNvPr id="0" name="Picture 10"/>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412875"/>
                        <a:ext cx="4875212" cy="510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7255" name="Rectangle 7"/>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سوم : بدنه موتور</a:t>
            </a:r>
            <a:endParaRPr lang="en-US" sz="2400" b="0">
              <a:solidFill>
                <a:srgbClr val="FFFFCC"/>
              </a:solidFill>
            </a:endParaRPr>
          </a:p>
        </p:txBody>
      </p:sp>
      <p:sp>
        <p:nvSpPr>
          <p:cNvPr id="437256" name="Text Box 8"/>
          <p:cNvSpPr txBox="1">
            <a:spLocks noChangeArrowheads="1"/>
          </p:cNvSpPr>
          <p:nvPr/>
        </p:nvSpPr>
        <p:spPr bwMode="auto">
          <a:xfrm>
            <a:off x="5580063" y="1690688"/>
            <a:ext cx="3260725" cy="1373187"/>
          </a:xfrm>
          <a:prstGeom prst="rect">
            <a:avLst/>
          </a:prstGeom>
          <a:noFill/>
          <a:ln w="9525">
            <a:noFill/>
            <a:miter lim="800000"/>
            <a:headEnd/>
            <a:tailEnd/>
          </a:ln>
          <a:effectLst/>
        </p:spPr>
        <p:txBody>
          <a:bodyPr>
            <a:spAutoFit/>
          </a:bodyPr>
          <a:lstStyle/>
          <a:p>
            <a:pPr algn="justLow"/>
            <a:r>
              <a:rPr lang="fa-IR" sz="2800" dirty="0">
                <a:cs typeface="B Nazanin" pitchFamily="2" charset="-78"/>
              </a:rPr>
              <a:t>نمایش قسمتهای اصلی یک موتور و ضمایم متصل به آن</a:t>
            </a:r>
            <a:endParaRPr lang="en-US" sz="2800" dirty="0">
              <a:cs typeface="B Nazanin" pitchFamily="2" charset="-78"/>
            </a:endParaRPr>
          </a:p>
        </p:txBody>
      </p:sp>
      <p:sp>
        <p:nvSpPr>
          <p:cNvPr id="6" name="Footer Placeholder 5"/>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body" idx="1"/>
          </p:nvPr>
        </p:nvSpPr>
        <p:spPr>
          <a:xfrm>
            <a:off x="457200" y="1600200"/>
            <a:ext cx="8229600" cy="4781550"/>
          </a:xfrm>
        </p:spPr>
        <p:txBody>
          <a:bodyPr/>
          <a:lstStyle/>
          <a:p>
            <a:pPr algn="justLow"/>
            <a:r>
              <a:rPr lang="fa-IR" sz="2800" dirty="0">
                <a:cs typeface="B Nazanin" pitchFamily="2" charset="-78"/>
              </a:rPr>
              <a:t>شكل زیر تصو</a:t>
            </a:r>
            <a:r>
              <a:rPr lang="ar-SA" sz="2800" dirty="0">
                <a:cs typeface="B Nazanin" pitchFamily="2" charset="-78"/>
              </a:rPr>
              <a:t>یری از </a:t>
            </a:r>
            <a:r>
              <a:rPr lang="ar-SA" sz="2800" dirty="0">
                <a:solidFill>
                  <a:srgbClr val="FF0000"/>
                </a:solidFill>
                <a:cs typeface="B Nazanin" pitchFamily="2" charset="-78"/>
              </a:rPr>
              <a:t>بدنه یك موتور </a:t>
            </a:r>
            <a:r>
              <a:rPr lang="ar-SA" sz="2800" dirty="0">
                <a:cs typeface="B Nazanin" pitchFamily="2" charset="-78"/>
              </a:rPr>
              <a:t>بنزینی چهار سیلندر را نشان می‌دهد. </a:t>
            </a:r>
            <a:endParaRPr lang="en-US" sz="2800" dirty="0">
              <a:cs typeface="B Nazanin" pitchFamily="2" charset="-78"/>
            </a:endParaRPr>
          </a:p>
        </p:txBody>
      </p:sp>
      <p:pic>
        <p:nvPicPr>
          <p:cNvPr id="29700" name="Picture 4"/>
          <p:cNvPicPr>
            <a:picLocks noChangeAspect="1" noChangeArrowheads="1"/>
          </p:cNvPicPr>
          <p:nvPr/>
        </p:nvPicPr>
        <p:blipFill>
          <a:blip r:embed="rId2"/>
          <a:srcRect/>
          <a:stretch>
            <a:fillRect/>
          </a:stretch>
        </p:blipFill>
        <p:spPr bwMode="auto">
          <a:xfrm>
            <a:off x="1547813" y="2163763"/>
            <a:ext cx="5400675" cy="4051300"/>
          </a:xfrm>
          <a:prstGeom prst="rect">
            <a:avLst/>
          </a:prstGeom>
          <a:noFill/>
          <a:ln w="9525">
            <a:noFill/>
            <a:miter lim="800000"/>
            <a:headEnd/>
            <a:tailEnd/>
          </a:ln>
          <a:effectLst/>
        </p:spPr>
      </p:pic>
      <p:sp>
        <p:nvSpPr>
          <p:cNvPr id="29701" name="Rectangle 5"/>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سوم : بدنه موتور</a:t>
            </a:r>
            <a:endParaRPr lang="en-US" sz="2400" b="0">
              <a:solidFill>
                <a:srgbClr val="FFFFCC"/>
              </a:solidFill>
            </a:endParaRPr>
          </a:p>
        </p:txBody>
      </p:sp>
      <p:sp>
        <p:nvSpPr>
          <p:cNvPr id="6" name="Footer Placeholder 5"/>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body" idx="1"/>
          </p:nvPr>
        </p:nvSpPr>
        <p:spPr>
          <a:xfrm>
            <a:off x="3492500" y="1600200"/>
            <a:ext cx="5194300" cy="4781550"/>
          </a:xfrm>
        </p:spPr>
        <p:txBody>
          <a:bodyPr/>
          <a:lstStyle/>
          <a:p>
            <a:pPr algn="justLow">
              <a:buFontTx/>
              <a:buNone/>
            </a:pPr>
            <a:r>
              <a:rPr lang="fa-IR" b="1" dirty="0"/>
              <a:t>پ</a:t>
            </a:r>
            <a:r>
              <a:rPr lang="ar-SA" b="1" dirty="0"/>
              <a:t>یستون و ضمایم آن </a:t>
            </a:r>
            <a:endParaRPr lang="ar-SA" dirty="0"/>
          </a:p>
          <a:p>
            <a:pPr algn="justLow"/>
            <a:r>
              <a:rPr lang="ar-SA" dirty="0">
                <a:cs typeface="B Nazanin" pitchFamily="2" charset="-78"/>
              </a:rPr>
              <a:t>پیستون قطعه‌‌ای استوانه‌‌ای شكل است كه فقط یك سر آن مسدود است. قطر پیستون كمی كوچكتر از قطر سیلندر می‌باشد</a:t>
            </a:r>
            <a:r>
              <a:rPr lang="fa-IR" dirty="0">
                <a:cs typeface="B Nazanin" pitchFamily="2" charset="-78"/>
              </a:rPr>
              <a:t>.</a:t>
            </a:r>
          </a:p>
          <a:p>
            <a:pPr algn="justLow"/>
            <a:r>
              <a:rPr lang="ar-SA" dirty="0">
                <a:cs typeface="B Nazanin" pitchFamily="2" charset="-78"/>
              </a:rPr>
              <a:t>برای جلوگیری از فرار سوخت از كناره های آن،‌ رینگ های فولادی و فنری در نزدیك سر پیستون تعبیه شده‌اند. </a:t>
            </a:r>
            <a:endParaRPr lang="en-US" dirty="0">
              <a:cs typeface="B Nazanin" pitchFamily="2" charset="-78"/>
            </a:endParaRPr>
          </a:p>
        </p:txBody>
      </p:sp>
      <p:pic>
        <p:nvPicPr>
          <p:cNvPr id="30723" name="Picture 3"/>
          <p:cNvPicPr>
            <a:picLocks noChangeAspect="1" noChangeArrowheads="1"/>
          </p:cNvPicPr>
          <p:nvPr/>
        </p:nvPicPr>
        <p:blipFill>
          <a:blip r:embed="rId2"/>
          <a:srcRect/>
          <a:stretch>
            <a:fillRect/>
          </a:stretch>
        </p:blipFill>
        <p:spPr bwMode="auto">
          <a:xfrm>
            <a:off x="300038" y="1484313"/>
            <a:ext cx="3175000" cy="4754562"/>
          </a:xfrm>
          <a:prstGeom prst="rect">
            <a:avLst/>
          </a:prstGeom>
          <a:noFill/>
          <a:ln w="9525">
            <a:noFill/>
            <a:miter lim="800000"/>
            <a:headEnd/>
            <a:tailEnd/>
          </a:ln>
          <a:effectLst/>
        </p:spPr>
      </p:pic>
      <p:sp>
        <p:nvSpPr>
          <p:cNvPr id="30724" name="Rectangle 4"/>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سوم : بدنه موتور</a:t>
            </a:r>
            <a:endParaRPr lang="en-US" sz="2400" b="0">
              <a:solidFill>
                <a:srgbClr val="FFFFCC"/>
              </a:solidFill>
            </a:endParaRPr>
          </a:p>
        </p:txBody>
      </p:sp>
      <p:sp>
        <p:nvSpPr>
          <p:cNvPr id="6" name="Footer Placeholder 5"/>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324" name="Object 4"/>
          <p:cNvGraphicFramePr>
            <a:graphicFrameLocks noGrp="1" noChangeAspect="1"/>
          </p:cNvGraphicFramePr>
          <p:nvPr>
            <p:ph idx="1"/>
          </p:nvPr>
        </p:nvGraphicFramePr>
        <p:xfrm>
          <a:off x="395288" y="1412875"/>
          <a:ext cx="4090987" cy="5011738"/>
        </p:xfrm>
        <a:graphic>
          <a:graphicData uri="http://schemas.openxmlformats.org/presentationml/2006/ole">
            <mc:AlternateContent xmlns:mc="http://schemas.openxmlformats.org/markup-compatibility/2006">
              <mc:Choice xmlns:v="urn:schemas-microsoft-com:vml" Requires="v">
                <p:oleObj spid="_x0000_s440332" name="Image" r:id="rId3" imgW="3209550" imgH="3931928" progId="">
                  <p:embed/>
                </p:oleObj>
              </mc:Choice>
              <mc:Fallback>
                <p:oleObj name="Image" r:id="rId3" imgW="3209550" imgH="3931928" progId="">
                  <p:embed/>
                  <p:pic>
                    <p:nvPicPr>
                      <p:cNvPr id="0" name="Picture 10"/>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412875"/>
                        <a:ext cx="4090987" cy="501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40327" name="Rectangle 7"/>
          <p:cNvSpPr>
            <a:spLocks noChangeArrowheads="1"/>
          </p:cNvSpPr>
          <p:nvPr/>
        </p:nvSpPr>
        <p:spPr bwMode="auto">
          <a:xfrm>
            <a:off x="4851400" y="1628775"/>
            <a:ext cx="3752850" cy="579438"/>
          </a:xfrm>
          <a:prstGeom prst="rect">
            <a:avLst/>
          </a:prstGeom>
          <a:noFill/>
          <a:ln w="9525">
            <a:noFill/>
            <a:miter lim="800000"/>
            <a:headEnd/>
            <a:tailEnd/>
          </a:ln>
          <a:effectLst/>
        </p:spPr>
        <p:txBody>
          <a:bodyPr wrap="none">
            <a:spAutoFit/>
          </a:bodyPr>
          <a:lstStyle/>
          <a:p>
            <a:pPr>
              <a:spcBef>
                <a:spcPct val="20000"/>
              </a:spcBef>
            </a:pPr>
            <a:r>
              <a:rPr lang="fa-IR" sz="3200" b="0" dirty="0">
                <a:cs typeface="B Nazanin" pitchFamily="2" charset="-78"/>
              </a:rPr>
              <a:t>نمایش پ</a:t>
            </a:r>
            <a:r>
              <a:rPr lang="ar-SA" sz="3200" b="0" dirty="0">
                <a:cs typeface="B Nazanin" pitchFamily="2" charset="-78"/>
              </a:rPr>
              <a:t>یستون و ضمایم آن </a:t>
            </a:r>
          </a:p>
        </p:txBody>
      </p:sp>
      <p:sp>
        <p:nvSpPr>
          <p:cNvPr id="440328" name="Rectangle 8"/>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سوم : بدنه موتور</a:t>
            </a:r>
            <a:endParaRPr lang="en-US" sz="2400" b="0">
              <a:solidFill>
                <a:srgbClr val="FFFFCC"/>
              </a:solidFill>
            </a:endParaRPr>
          </a:p>
        </p:txBody>
      </p:sp>
      <p:sp>
        <p:nvSpPr>
          <p:cNvPr id="6" name="Footer Placeholder 5"/>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body" idx="1"/>
          </p:nvPr>
        </p:nvSpPr>
        <p:spPr>
          <a:xfrm>
            <a:off x="457200" y="1600200"/>
            <a:ext cx="8229600" cy="4781550"/>
          </a:xfrm>
        </p:spPr>
        <p:txBody>
          <a:bodyPr/>
          <a:lstStyle/>
          <a:p>
            <a:pPr algn="justLow">
              <a:lnSpc>
                <a:spcPct val="80000"/>
              </a:lnSpc>
              <a:buFontTx/>
              <a:buNone/>
            </a:pPr>
            <a:r>
              <a:rPr lang="fa-IR" sz="3000" b="1" dirty="0">
                <a:cs typeface="B Nazanin" pitchFamily="2" charset="-78"/>
              </a:rPr>
              <a:t>م</a:t>
            </a:r>
            <a:r>
              <a:rPr lang="ar-SA" sz="3000" b="1" dirty="0">
                <a:cs typeface="B Nazanin" pitchFamily="2" charset="-78"/>
              </a:rPr>
              <a:t>یل لنگ</a:t>
            </a:r>
            <a:endParaRPr lang="ar-SA" sz="3000" dirty="0">
              <a:cs typeface="B Nazanin" pitchFamily="2" charset="-78"/>
            </a:endParaRPr>
          </a:p>
          <a:p>
            <a:pPr algn="justLow">
              <a:lnSpc>
                <a:spcPct val="80000"/>
              </a:lnSpc>
            </a:pPr>
            <a:r>
              <a:rPr lang="fa-IR" sz="3000" dirty="0">
                <a:solidFill>
                  <a:srgbClr val="C00000"/>
                </a:solidFill>
                <a:cs typeface="B Nazanin" pitchFamily="2" charset="-78"/>
              </a:rPr>
              <a:t>برای ايجاد حرکت رفت و برگشتی پیستون ها از میل‌لنگ استفاده میشود.</a:t>
            </a:r>
          </a:p>
          <a:p>
            <a:pPr algn="justLow">
              <a:lnSpc>
                <a:spcPct val="80000"/>
              </a:lnSpc>
            </a:pPr>
            <a:r>
              <a:rPr lang="fa-IR" sz="3000" dirty="0">
                <a:cs typeface="B Nazanin" pitchFamily="2" charset="-78"/>
              </a:rPr>
              <a:t>ميل لنگ قطعه ای يک تکه و فولادی است که طی عمليات فورجينگ ساخته می شود.</a:t>
            </a:r>
          </a:p>
          <a:p>
            <a:pPr algn="justLow">
              <a:lnSpc>
                <a:spcPct val="80000"/>
              </a:lnSpc>
            </a:pPr>
            <a:r>
              <a:rPr lang="fa-IR" sz="3000" dirty="0">
                <a:solidFill>
                  <a:srgbClr val="C00000"/>
                </a:solidFill>
                <a:cs typeface="B Nazanin" pitchFamily="2" charset="-78"/>
              </a:rPr>
              <a:t>م</a:t>
            </a:r>
            <a:r>
              <a:rPr lang="ar-SA" sz="3000" dirty="0">
                <a:solidFill>
                  <a:srgbClr val="C00000"/>
                </a:solidFill>
                <a:cs typeface="B Nazanin" pitchFamily="2" charset="-78"/>
              </a:rPr>
              <a:t>یل لنگ در محل‌های مخصوصی </a:t>
            </a:r>
            <a:r>
              <a:rPr lang="fa-IR" sz="3000" dirty="0">
                <a:solidFill>
                  <a:srgbClr val="C00000"/>
                </a:solidFill>
                <a:cs typeface="B Nazanin" pitchFamily="2" charset="-78"/>
              </a:rPr>
              <a:t>توسط </a:t>
            </a:r>
            <a:r>
              <a:rPr lang="fa-IR" sz="3000" dirty="0">
                <a:solidFill>
                  <a:schemeClr val="accent2"/>
                </a:solidFill>
                <a:cs typeface="B Nazanin" pitchFamily="2" charset="-78"/>
              </a:rPr>
              <a:t>ياتاقان های ثابت</a:t>
            </a:r>
            <a:r>
              <a:rPr lang="fa-IR" sz="3000" dirty="0">
                <a:solidFill>
                  <a:srgbClr val="C00000"/>
                </a:solidFill>
                <a:cs typeface="B Nazanin" pitchFamily="2" charset="-78"/>
              </a:rPr>
              <a:t> </a:t>
            </a:r>
            <a:r>
              <a:rPr lang="ar-SA" sz="3000" dirty="0">
                <a:solidFill>
                  <a:srgbClr val="C00000"/>
                </a:solidFill>
                <a:cs typeface="B Nazanin" pitchFamily="2" charset="-78"/>
              </a:rPr>
              <a:t>به زیر بدنه موتور متصل می‌شود. </a:t>
            </a:r>
            <a:endParaRPr lang="fa-IR" sz="3000" dirty="0">
              <a:solidFill>
                <a:srgbClr val="C00000"/>
              </a:solidFill>
              <a:cs typeface="B Nazanin" pitchFamily="2" charset="-78"/>
            </a:endParaRPr>
          </a:p>
          <a:p>
            <a:pPr algn="justLow">
              <a:lnSpc>
                <a:spcPct val="80000"/>
              </a:lnSpc>
            </a:pPr>
            <a:r>
              <a:rPr lang="fa-IR" sz="3000" dirty="0">
                <a:cs typeface="B Nazanin" pitchFamily="2" charset="-78"/>
              </a:rPr>
              <a:t>در سر م</a:t>
            </a:r>
            <a:r>
              <a:rPr lang="ar-SA" sz="3000" dirty="0">
                <a:cs typeface="B Nazanin" pitchFamily="2" charset="-78"/>
              </a:rPr>
              <a:t>یل چرخدنده‌‌ای قرار دارد كه با درگیری با چند چرخ دنده دیگر، حركت بعضی از اندام‌ها را تامین می‌نماید. </a:t>
            </a:r>
            <a:endParaRPr lang="en-US" sz="3000" dirty="0">
              <a:cs typeface="B Nazanin" pitchFamily="2" charset="-78"/>
            </a:endParaRPr>
          </a:p>
        </p:txBody>
      </p:sp>
      <p:sp>
        <p:nvSpPr>
          <p:cNvPr id="31747"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سوم : بدنه موتور</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body" sz="half" idx="1"/>
          </p:nvPr>
        </p:nvSpPr>
        <p:spPr>
          <a:xfrm>
            <a:off x="457200" y="1600200"/>
            <a:ext cx="8291513" cy="4525963"/>
          </a:xfrm>
        </p:spPr>
        <p:txBody>
          <a:bodyPr/>
          <a:lstStyle/>
          <a:p>
            <a:pPr algn="ctr">
              <a:buFontTx/>
              <a:buNone/>
            </a:pPr>
            <a:r>
              <a:rPr lang="fa-IR" sz="2800" dirty="0"/>
              <a:t>تصو</a:t>
            </a:r>
            <a:r>
              <a:rPr lang="ar-SA" sz="2800" dirty="0"/>
              <a:t>یری از یك میل لنگ </a:t>
            </a:r>
            <a:r>
              <a:rPr lang="fa-IR" sz="2800" dirty="0"/>
              <a:t>و قسمتهای مختلف آن </a:t>
            </a:r>
            <a:endParaRPr lang="en-US" sz="2800" dirty="0"/>
          </a:p>
        </p:txBody>
      </p:sp>
      <p:sp>
        <p:nvSpPr>
          <p:cNvPr id="37892" name="Rectangle 4"/>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سوم : بدنه موتور</a:t>
            </a:r>
            <a:endParaRPr lang="en-US" sz="2400" b="0">
              <a:solidFill>
                <a:srgbClr val="FFFFCC"/>
              </a:solidFill>
            </a:endParaRPr>
          </a:p>
        </p:txBody>
      </p:sp>
      <p:graphicFrame>
        <p:nvGraphicFramePr>
          <p:cNvPr id="37893" name="Object 5"/>
          <p:cNvGraphicFramePr>
            <a:graphicFrameLocks noGrp="1" noChangeAspect="1"/>
          </p:cNvGraphicFramePr>
          <p:nvPr>
            <p:ph sz="half" idx="2"/>
          </p:nvPr>
        </p:nvGraphicFramePr>
        <p:xfrm>
          <a:off x="395288" y="2085975"/>
          <a:ext cx="8424862" cy="4348163"/>
        </p:xfrm>
        <a:graphic>
          <a:graphicData uri="http://schemas.openxmlformats.org/presentationml/2006/ole">
            <mc:AlternateContent xmlns:mc="http://schemas.openxmlformats.org/markup-compatibility/2006">
              <mc:Choice xmlns:v="urn:schemas-microsoft-com:vml" Requires="v">
                <p:oleObj spid="_x0000_s37901" name="Image" r:id="rId3" imgW="4197104" imgH="2166582" progId="">
                  <p:embed/>
                </p:oleObj>
              </mc:Choice>
              <mc:Fallback>
                <p:oleObj name="Image" r:id="rId3" imgW="4197104" imgH="2166582" progId="">
                  <p:embed/>
                  <p:pic>
                    <p:nvPicPr>
                      <p:cNvPr id="0" name="Picture 11"/>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085975"/>
                        <a:ext cx="8424862" cy="434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Footer Placeholder 5"/>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body" idx="1"/>
          </p:nvPr>
        </p:nvSpPr>
        <p:spPr>
          <a:xfrm>
            <a:off x="539750" y="1600200"/>
            <a:ext cx="8229600" cy="4781550"/>
          </a:xfrm>
        </p:spPr>
        <p:txBody>
          <a:bodyPr/>
          <a:lstStyle/>
          <a:p>
            <a:pPr algn="justLow">
              <a:lnSpc>
                <a:spcPct val="80000"/>
              </a:lnSpc>
              <a:buFontTx/>
              <a:buNone/>
            </a:pPr>
            <a:r>
              <a:rPr lang="fa-IR" sz="3000" b="1" dirty="0">
                <a:cs typeface="B Nazanin" pitchFamily="2" charset="-78"/>
              </a:rPr>
              <a:t>چرخ لنگر(طيار) </a:t>
            </a:r>
            <a:r>
              <a:rPr lang="en-US" sz="3000" b="1" dirty="0" err="1">
                <a:cs typeface="B Nazanin" pitchFamily="2" charset="-78"/>
              </a:rPr>
              <a:t>FlyWheel</a:t>
            </a:r>
            <a:endParaRPr lang="fa-IR" sz="3000" dirty="0">
              <a:cs typeface="B Nazanin" pitchFamily="2" charset="-78"/>
            </a:endParaRPr>
          </a:p>
          <a:p>
            <a:pPr algn="justLow">
              <a:lnSpc>
                <a:spcPct val="80000"/>
              </a:lnSpc>
            </a:pPr>
            <a:r>
              <a:rPr lang="fa-IR" sz="3000" dirty="0">
                <a:cs typeface="B Nazanin" pitchFamily="2" charset="-78"/>
              </a:rPr>
              <a:t>ته م</a:t>
            </a:r>
            <a:r>
              <a:rPr lang="ar-SA" sz="3000" dirty="0">
                <a:cs typeface="B Nazanin" pitchFamily="2" charset="-78"/>
              </a:rPr>
              <a:t>یل لنگ به چرخ لنگر پیچ می‌شود. چرخ لنگر قطعه‌ایست نسبتاً بزرگ و سنگین و دایره‌‌ای پیرامون این اندام چرخدنده‌‌ای سوار شده است كه چرخدنده موتور استارت هنگام روشن كردن موتور با آن درگیرمی شود. با این عمل، میل لنگ چند دور می‌گردد تا موتور روشن شود. </a:t>
            </a:r>
            <a:endParaRPr lang="fa-IR" sz="3000" dirty="0">
              <a:cs typeface="B Nazanin" pitchFamily="2" charset="-78"/>
            </a:endParaRPr>
          </a:p>
          <a:p>
            <a:pPr algn="justLow">
              <a:lnSpc>
                <a:spcPct val="80000"/>
              </a:lnSpc>
            </a:pPr>
            <a:r>
              <a:rPr lang="fa-IR" sz="3000" dirty="0">
                <a:cs typeface="B Nazanin" pitchFamily="2" charset="-78"/>
              </a:rPr>
              <a:t>چرخ لنگر به منظورها</a:t>
            </a:r>
            <a:r>
              <a:rPr lang="ar-SA" sz="3000" dirty="0">
                <a:cs typeface="B Nazanin" pitchFamily="2" charset="-78"/>
              </a:rPr>
              <a:t>ی زیر تعبیه شده است:</a:t>
            </a:r>
          </a:p>
          <a:p>
            <a:pPr algn="justLow">
              <a:lnSpc>
                <a:spcPct val="80000"/>
              </a:lnSpc>
              <a:buFontTx/>
              <a:buNone/>
            </a:pPr>
            <a:r>
              <a:rPr lang="ar-SA" sz="3000" dirty="0">
                <a:cs typeface="B Nazanin" pitchFamily="2" charset="-78"/>
              </a:rPr>
              <a:t>1- یكنواخت كردن سرعت متغیر میل لنگ . </a:t>
            </a:r>
            <a:endParaRPr lang="fa-IR" sz="3000" dirty="0">
              <a:cs typeface="B Nazanin" pitchFamily="2" charset="-78"/>
            </a:endParaRPr>
          </a:p>
          <a:p>
            <a:pPr algn="justLow">
              <a:lnSpc>
                <a:spcPct val="80000"/>
              </a:lnSpc>
              <a:buFontTx/>
              <a:buNone/>
            </a:pPr>
            <a:r>
              <a:rPr lang="fa-IR" sz="3000" dirty="0">
                <a:cs typeface="B Nazanin" pitchFamily="2" charset="-78"/>
              </a:rPr>
              <a:t>2- راه انداز</a:t>
            </a:r>
            <a:r>
              <a:rPr lang="ar-SA" sz="3000" dirty="0">
                <a:cs typeface="B Nazanin" pitchFamily="2" charset="-78"/>
              </a:rPr>
              <a:t>ی موتور. </a:t>
            </a:r>
            <a:endParaRPr lang="fa-IR" sz="3000" dirty="0">
              <a:cs typeface="B Nazanin" pitchFamily="2" charset="-78"/>
            </a:endParaRPr>
          </a:p>
          <a:p>
            <a:pPr algn="justLow">
              <a:lnSpc>
                <a:spcPct val="80000"/>
              </a:lnSpc>
              <a:buFontTx/>
              <a:buNone/>
            </a:pPr>
            <a:r>
              <a:rPr lang="fa-IR" sz="3000" dirty="0">
                <a:cs typeface="B Nazanin" pitchFamily="2" charset="-78"/>
              </a:rPr>
              <a:t>3- سوار كردن اجزاء كلاچ اصل</a:t>
            </a:r>
            <a:r>
              <a:rPr lang="ar-SA" sz="3000" dirty="0">
                <a:cs typeface="B Nazanin" pitchFamily="2" charset="-78"/>
              </a:rPr>
              <a:t>ی موتور روی آن. </a:t>
            </a:r>
            <a:endParaRPr lang="en-US" sz="3000" dirty="0">
              <a:cs typeface="B Nazanin" pitchFamily="2" charset="-78"/>
            </a:endParaRPr>
          </a:p>
        </p:txBody>
      </p:sp>
      <p:pic>
        <p:nvPicPr>
          <p:cNvPr id="38915" name="Picture 3"/>
          <p:cNvPicPr>
            <a:picLocks noChangeAspect="1" noChangeArrowheads="1"/>
          </p:cNvPicPr>
          <p:nvPr/>
        </p:nvPicPr>
        <p:blipFill>
          <a:blip r:embed="rId2"/>
          <a:srcRect/>
          <a:stretch>
            <a:fillRect/>
          </a:stretch>
        </p:blipFill>
        <p:spPr bwMode="auto">
          <a:xfrm>
            <a:off x="395288" y="4005263"/>
            <a:ext cx="1905000" cy="1905000"/>
          </a:xfrm>
          <a:prstGeom prst="rect">
            <a:avLst/>
          </a:prstGeom>
          <a:noFill/>
          <a:ln w="9525">
            <a:noFill/>
            <a:miter lim="800000"/>
            <a:headEnd/>
            <a:tailEnd/>
          </a:ln>
          <a:effectLst/>
        </p:spPr>
      </p:pic>
      <p:sp>
        <p:nvSpPr>
          <p:cNvPr id="38916" name="Rectangle 4"/>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سوم : بدنه موتور</a:t>
            </a:r>
            <a:endParaRPr lang="en-US" sz="2400" b="0">
              <a:solidFill>
                <a:srgbClr val="FFFFCC"/>
              </a:solidFill>
            </a:endParaRPr>
          </a:p>
        </p:txBody>
      </p:sp>
      <p:sp>
        <p:nvSpPr>
          <p:cNvPr id="6" name="Footer Placeholder 5"/>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4" name="Picture 2" descr="C:\Users\shokri\Desktop\New folder (3)\03-09-2017 07-21-17 ب-ظ.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6050" y="2285999"/>
            <a:ext cx="4000528" cy="2928951"/>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a:t>fbsep7.ir</a:t>
            </a:r>
          </a:p>
        </p:txBody>
      </p:sp>
    </p:spTree>
    <p:extLst>
      <p:ext uri="{BB962C8B-B14F-4D97-AF65-F5344CB8AC3E}">
        <p14:creationId xmlns:p14="http://schemas.microsoft.com/office/powerpoint/2010/main" val="354004062"/>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body" idx="1"/>
          </p:nvPr>
        </p:nvSpPr>
        <p:spPr>
          <a:xfrm>
            <a:off x="3059113" y="1484313"/>
            <a:ext cx="5627687" cy="4781550"/>
          </a:xfrm>
        </p:spPr>
        <p:txBody>
          <a:bodyPr/>
          <a:lstStyle/>
          <a:p>
            <a:pPr algn="justLow">
              <a:lnSpc>
                <a:spcPct val="90000"/>
              </a:lnSpc>
              <a:buFontTx/>
              <a:buNone/>
            </a:pPr>
            <a:r>
              <a:rPr lang="fa-IR" b="1" dirty="0">
                <a:cs typeface="B Nazanin" pitchFamily="2" charset="-78"/>
              </a:rPr>
              <a:t>م</a:t>
            </a:r>
            <a:r>
              <a:rPr lang="ar-SA" b="1" dirty="0">
                <a:cs typeface="B Nazanin" pitchFamily="2" charset="-78"/>
              </a:rPr>
              <a:t>یل بادامك </a:t>
            </a:r>
            <a:endParaRPr lang="ar-SA" dirty="0">
              <a:cs typeface="B Nazanin" pitchFamily="2" charset="-78"/>
            </a:endParaRPr>
          </a:p>
          <a:p>
            <a:pPr algn="justLow">
              <a:lnSpc>
                <a:spcPct val="90000"/>
              </a:lnSpc>
              <a:buFontTx/>
              <a:buNone/>
            </a:pPr>
            <a:r>
              <a:rPr lang="ar-SA" dirty="0">
                <a:cs typeface="B Nazanin" pitchFamily="2" charset="-78"/>
              </a:rPr>
              <a:t>میل بادامك در موتور بنزینی دو وظیفه دارد</a:t>
            </a:r>
            <a:r>
              <a:rPr lang="en-US" dirty="0">
                <a:cs typeface="B Nazanin" pitchFamily="2" charset="-78"/>
              </a:rPr>
              <a:t>:</a:t>
            </a:r>
          </a:p>
          <a:p>
            <a:pPr algn="justLow">
              <a:lnSpc>
                <a:spcPct val="90000"/>
              </a:lnSpc>
              <a:buFontTx/>
              <a:buNone/>
            </a:pPr>
            <a:r>
              <a:rPr lang="fa-IR" dirty="0">
                <a:cs typeface="B Nazanin" pitchFamily="2" charset="-78"/>
              </a:rPr>
              <a:t>1- باز كردن و بستن سوپاپ ها</a:t>
            </a:r>
            <a:r>
              <a:rPr lang="ar-SA" dirty="0">
                <a:cs typeface="B Nazanin" pitchFamily="2" charset="-78"/>
              </a:rPr>
              <a:t>ی مخلوط هوا و سوخت و سوپاپ های دود </a:t>
            </a:r>
            <a:r>
              <a:rPr lang="fa-IR" dirty="0">
                <a:cs typeface="B Nazanin" pitchFamily="2" charset="-78"/>
              </a:rPr>
              <a:t>که توسط بادامك‌ها انجام م</a:t>
            </a:r>
            <a:r>
              <a:rPr lang="ar-SA" dirty="0">
                <a:cs typeface="B Nazanin" pitchFamily="2" charset="-78"/>
              </a:rPr>
              <a:t>ی‌گیرد</a:t>
            </a:r>
            <a:r>
              <a:rPr lang="en-US" dirty="0">
                <a:cs typeface="B Nazanin" pitchFamily="2" charset="-78"/>
              </a:rPr>
              <a:t>.</a:t>
            </a:r>
            <a:r>
              <a:rPr lang="fa-IR" dirty="0">
                <a:cs typeface="B Nazanin" pitchFamily="2" charset="-78"/>
              </a:rPr>
              <a:t> </a:t>
            </a:r>
            <a:endParaRPr lang="en-US" dirty="0">
              <a:cs typeface="B Nazanin" pitchFamily="2" charset="-78"/>
            </a:endParaRPr>
          </a:p>
          <a:p>
            <a:pPr algn="justLow">
              <a:lnSpc>
                <a:spcPct val="90000"/>
              </a:lnSpc>
              <a:buFontTx/>
              <a:buNone/>
            </a:pPr>
            <a:r>
              <a:rPr lang="fa-IR" dirty="0">
                <a:cs typeface="B Nazanin" pitchFamily="2" charset="-78"/>
              </a:rPr>
              <a:t>2- گرداندن م</a:t>
            </a:r>
            <a:r>
              <a:rPr lang="ar-SA" dirty="0">
                <a:cs typeface="B Nazanin" pitchFamily="2" charset="-78"/>
              </a:rPr>
              <a:t>یل دلكو و پمپ روغن، </a:t>
            </a:r>
            <a:r>
              <a:rPr lang="fa-IR" dirty="0">
                <a:cs typeface="B Nazanin" pitchFamily="2" charset="-78"/>
              </a:rPr>
              <a:t>که بوس</a:t>
            </a:r>
            <a:r>
              <a:rPr lang="ar-SA" dirty="0">
                <a:cs typeface="B Nazanin" pitchFamily="2" charset="-78"/>
              </a:rPr>
              <a:t>یله چرخدنده‌ای كه روی میل بادامك است انجام می‌گیرد</a:t>
            </a:r>
            <a:r>
              <a:rPr lang="en-US" dirty="0">
                <a:cs typeface="B Nazanin" pitchFamily="2" charset="-78"/>
              </a:rPr>
              <a:t>.</a:t>
            </a:r>
            <a:r>
              <a:rPr lang="fa-IR" dirty="0">
                <a:cs typeface="B Nazanin" pitchFamily="2" charset="-78"/>
              </a:rPr>
              <a:t> </a:t>
            </a:r>
            <a:endParaRPr lang="en-US" dirty="0">
              <a:cs typeface="B Nazanin" pitchFamily="2" charset="-78"/>
            </a:endParaRPr>
          </a:p>
          <a:p>
            <a:pPr algn="justLow">
              <a:lnSpc>
                <a:spcPct val="90000"/>
              </a:lnSpc>
            </a:pPr>
            <a:endParaRPr lang="en-US" dirty="0"/>
          </a:p>
        </p:txBody>
      </p:sp>
      <p:pic>
        <p:nvPicPr>
          <p:cNvPr id="39939" name="Picture 3"/>
          <p:cNvPicPr>
            <a:picLocks noChangeAspect="1" noChangeArrowheads="1"/>
          </p:cNvPicPr>
          <p:nvPr/>
        </p:nvPicPr>
        <p:blipFill>
          <a:blip r:embed="rId2"/>
          <a:srcRect/>
          <a:stretch>
            <a:fillRect/>
          </a:stretch>
        </p:blipFill>
        <p:spPr bwMode="auto">
          <a:xfrm>
            <a:off x="0" y="1844675"/>
            <a:ext cx="2828925" cy="1976438"/>
          </a:xfrm>
          <a:prstGeom prst="rect">
            <a:avLst/>
          </a:prstGeom>
          <a:noFill/>
          <a:ln w="9525">
            <a:noFill/>
            <a:miter lim="800000"/>
            <a:headEnd/>
            <a:tailEnd/>
          </a:ln>
          <a:effectLst/>
        </p:spPr>
      </p:pic>
      <p:sp>
        <p:nvSpPr>
          <p:cNvPr id="39941" name="Rectangle 5"/>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سوم : بدنه موتور</a:t>
            </a:r>
            <a:endParaRPr lang="en-US" sz="2400" b="0">
              <a:solidFill>
                <a:srgbClr val="FFFFCC"/>
              </a:solidFill>
            </a:endParaRPr>
          </a:p>
        </p:txBody>
      </p:sp>
      <p:sp>
        <p:nvSpPr>
          <p:cNvPr id="6" name="Footer Placeholder 5"/>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6" name="Rectangle 4"/>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سوم : بدنه موتور</a:t>
            </a:r>
            <a:endParaRPr lang="en-US" sz="2400" b="0">
              <a:solidFill>
                <a:srgbClr val="FFFFCC"/>
              </a:solidFill>
            </a:endParaRPr>
          </a:p>
        </p:txBody>
      </p:sp>
      <p:graphicFrame>
        <p:nvGraphicFramePr>
          <p:cNvPr id="443397" name="Object 5"/>
          <p:cNvGraphicFramePr>
            <a:graphicFrameLocks noGrp="1" noChangeAspect="1"/>
          </p:cNvGraphicFramePr>
          <p:nvPr>
            <p:ph/>
          </p:nvPr>
        </p:nvGraphicFramePr>
        <p:xfrm>
          <a:off x="900113" y="1898650"/>
          <a:ext cx="7488237" cy="4625975"/>
        </p:xfrm>
        <a:graphic>
          <a:graphicData uri="http://schemas.openxmlformats.org/presentationml/2006/ole">
            <mc:AlternateContent xmlns:mc="http://schemas.openxmlformats.org/markup-compatibility/2006">
              <mc:Choice xmlns:v="urn:schemas-microsoft-com:vml" Requires="v">
                <p:oleObj spid="_x0000_s443405" name="Image" r:id="rId3" imgW="4709169" imgH="2907798" progId="">
                  <p:embed/>
                </p:oleObj>
              </mc:Choice>
              <mc:Fallback>
                <p:oleObj name="Image" r:id="rId3" imgW="4709169" imgH="2907798" progId="">
                  <p:embed/>
                  <p:pic>
                    <p:nvPicPr>
                      <p:cNvPr id="0" name="Picture 11"/>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1898650"/>
                        <a:ext cx="7488237" cy="462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43399" name="Text Box 7"/>
          <p:cNvSpPr txBox="1">
            <a:spLocks noChangeArrowheads="1"/>
          </p:cNvSpPr>
          <p:nvPr/>
        </p:nvSpPr>
        <p:spPr bwMode="auto">
          <a:xfrm>
            <a:off x="4392417" y="1628775"/>
            <a:ext cx="4091184" cy="584775"/>
          </a:xfrm>
          <a:prstGeom prst="rect">
            <a:avLst/>
          </a:prstGeom>
          <a:noFill/>
          <a:ln w="9525">
            <a:noFill/>
            <a:miter lim="800000"/>
            <a:headEnd/>
            <a:tailEnd/>
          </a:ln>
          <a:effectLst/>
        </p:spPr>
        <p:txBody>
          <a:bodyPr wrap="none">
            <a:spAutoFit/>
          </a:bodyPr>
          <a:lstStyle/>
          <a:p>
            <a:r>
              <a:rPr lang="fa-IR" sz="3200" b="0" dirty="0">
                <a:cs typeface="B Nazanin" pitchFamily="2" charset="-78"/>
              </a:rPr>
              <a:t>نمایش میل بادامک و اجزای آن</a:t>
            </a:r>
            <a:endParaRPr lang="en-US" sz="3200" b="0" dirty="0">
              <a:cs typeface="B Nazanin" pitchFamily="2" charset="-78"/>
            </a:endParaRPr>
          </a:p>
        </p:txBody>
      </p:sp>
      <p:sp>
        <p:nvSpPr>
          <p:cNvPr id="6" name="Footer Placeholder 5"/>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valve"/>
          <p:cNvPicPr>
            <a:picLocks noGrp="1" noChangeAspect="1" noChangeArrowheads="1"/>
          </p:cNvPicPr>
          <p:nvPr>
            <p:ph/>
          </p:nvPr>
        </p:nvPicPr>
        <p:blipFill>
          <a:blip r:embed="rId2"/>
          <a:srcRect/>
          <a:stretch>
            <a:fillRect/>
          </a:stretch>
        </p:blipFill>
        <p:spPr bwMode="auto">
          <a:xfrm>
            <a:off x="0" y="1357298"/>
            <a:ext cx="9144000" cy="5268569"/>
          </a:xfrm>
          <a:prstGeom prst="rect">
            <a:avLst/>
          </a:prstGeom>
          <a:noFill/>
        </p:spPr>
      </p:pic>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body" idx="1"/>
          </p:nvPr>
        </p:nvSpPr>
        <p:spPr>
          <a:xfrm>
            <a:off x="457200" y="1600200"/>
            <a:ext cx="8229600" cy="4781550"/>
          </a:xfrm>
        </p:spPr>
        <p:txBody>
          <a:bodyPr/>
          <a:lstStyle/>
          <a:p>
            <a:pPr algn="justLow">
              <a:buFontTx/>
              <a:buNone/>
            </a:pPr>
            <a:r>
              <a:rPr lang="fa-IR" b="1" dirty="0">
                <a:cs typeface="B Nazanin" pitchFamily="2" charset="-78"/>
              </a:rPr>
              <a:t>مارپ</a:t>
            </a:r>
            <a:r>
              <a:rPr lang="ar-SA" b="1" dirty="0">
                <a:cs typeface="B Nazanin" pitchFamily="2" charset="-78"/>
              </a:rPr>
              <a:t>یچ زمانی </a:t>
            </a:r>
            <a:r>
              <a:rPr lang="fa-IR" b="1" dirty="0">
                <a:cs typeface="B Nazanin" pitchFamily="2" charset="-78"/>
              </a:rPr>
              <a:t>(تايمينگ سوپاپ ها)</a:t>
            </a:r>
            <a:endParaRPr lang="en-US" u="sng" dirty="0">
              <a:cs typeface="B Nazanin" pitchFamily="2" charset="-78"/>
            </a:endParaRPr>
          </a:p>
          <a:p>
            <a:pPr algn="justLow"/>
            <a:r>
              <a:rPr lang="fa-IR" dirty="0">
                <a:cs typeface="B Nazanin" pitchFamily="2" charset="-78"/>
              </a:rPr>
              <a:t>سوپاپ هوا دق</a:t>
            </a:r>
            <a:r>
              <a:rPr lang="ar-SA" dirty="0">
                <a:cs typeface="B Nazanin" pitchFamily="2" charset="-78"/>
              </a:rPr>
              <a:t>یقا در نقطه مرگ بالا باز و در نقطه مرگ پایین بسته نمی‌شود. بلكه چند درجه میل لنگ قبل از نقطه مرگ بالا باز شده و چندین درجه بعد از نقطه مرگ پایین بسته می‌شود. </a:t>
            </a:r>
            <a:endParaRPr lang="fa-IR" dirty="0">
              <a:cs typeface="B Nazanin" pitchFamily="2" charset="-78"/>
            </a:endParaRPr>
          </a:p>
          <a:p>
            <a:pPr algn="justLow"/>
            <a:r>
              <a:rPr lang="ar-SA" dirty="0">
                <a:cs typeface="B Nazanin" pitchFamily="2" charset="-78"/>
              </a:rPr>
              <a:t>سوپاپ دود نیز چندین درجه قبل از نقطه مرگ پایین باز و چند درجه بعد از نقطه مرگ بالا بسته می‌شود. با این ترتیب زمانی خواهد بود كه سوپاپ دود و هوا هر دو همزمان باز هستند. این زمان را </a:t>
            </a:r>
            <a:r>
              <a:rPr lang="ar-SA" dirty="0">
                <a:solidFill>
                  <a:srgbClr val="C00000"/>
                </a:solidFill>
                <a:cs typeface="B Nazanin" pitchFamily="2" charset="-78"/>
              </a:rPr>
              <a:t>همپوشانی سوپاپ‌ها </a:t>
            </a:r>
            <a:r>
              <a:rPr lang="ar-SA" dirty="0">
                <a:cs typeface="B Nazanin" pitchFamily="2" charset="-78"/>
              </a:rPr>
              <a:t>نامند. </a:t>
            </a:r>
            <a:endParaRPr lang="en-US" dirty="0">
              <a:cs typeface="B Nazanin" pitchFamily="2" charset="-78"/>
            </a:endParaRPr>
          </a:p>
        </p:txBody>
      </p:sp>
      <p:sp>
        <p:nvSpPr>
          <p:cNvPr id="40963"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سوم : بدنه موتور</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3"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سوم : بدنه موتور</a:t>
            </a:r>
            <a:endParaRPr lang="en-US" sz="2400" b="0">
              <a:solidFill>
                <a:srgbClr val="FFFFCC"/>
              </a:solidFill>
            </a:endParaRPr>
          </a:p>
        </p:txBody>
      </p:sp>
      <p:graphicFrame>
        <p:nvGraphicFramePr>
          <p:cNvPr id="445444" name="Object 4"/>
          <p:cNvGraphicFramePr>
            <a:graphicFrameLocks noGrp="1" noChangeAspect="1"/>
          </p:cNvGraphicFramePr>
          <p:nvPr>
            <p:ph sz="half" idx="2"/>
          </p:nvPr>
        </p:nvGraphicFramePr>
        <p:xfrm>
          <a:off x="2411413" y="1989138"/>
          <a:ext cx="4752975" cy="4479925"/>
        </p:xfrm>
        <a:graphic>
          <a:graphicData uri="http://schemas.openxmlformats.org/presentationml/2006/ole">
            <mc:AlternateContent xmlns:mc="http://schemas.openxmlformats.org/markup-compatibility/2006">
              <mc:Choice xmlns:v="urn:schemas-microsoft-com:vml" Requires="v">
                <p:oleObj spid="_x0000_s445452" name="Image" r:id="rId3" imgW="3182118" imgH="2999238" progId="">
                  <p:embed/>
                </p:oleObj>
              </mc:Choice>
              <mc:Fallback>
                <p:oleObj name="Image" r:id="rId3" imgW="3182118" imgH="2999238" progId="">
                  <p:embed/>
                  <p:pic>
                    <p:nvPicPr>
                      <p:cNvPr id="0" name="Picture 10"/>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413" y="1989138"/>
                        <a:ext cx="4752975" cy="447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45442" name="Rectangle 2"/>
          <p:cNvSpPr>
            <a:spLocks noGrp="1" noChangeArrowheads="1"/>
          </p:cNvSpPr>
          <p:nvPr>
            <p:ph type="body" sz="half" idx="1"/>
          </p:nvPr>
        </p:nvSpPr>
        <p:spPr>
          <a:xfrm>
            <a:off x="457200" y="1600200"/>
            <a:ext cx="8218488" cy="4525963"/>
          </a:xfrm>
        </p:spPr>
        <p:txBody>
          <a:bodyPr/>
          <a:lstStyle/>
          <a:p>
            <a:pPr algn="ctr">
              <a:buFontTx/>
              <a:buNone/>
            </a:pPr>
            <a:r>
              <a:rPr lang="fa-IR" sz="2800" b="1" dirty="0">
                <a:cs typeface="B Nazanin" pitchFamily="2" charset="-78"/>
              </a:rPr>
              <a:t>مارپ</a:t>
            </a:r>
            <a:r>
              <a:rPr lang="ar-SA" sz="2800" b="1" dirty="0">
                <a:cs typeface="B Nazanin" pitchFamily="2" charset="-78"/>
              </a:rPr>
              <a:t>یچ زمانی </a:t>
            </a:r>
            <a:r>
              <a:rPr lang="fa-IR" sz="2800" b="1" dirty="0">
                <a:cs typeface="B Nazanin" pitchFamily="2" charset="-78"/>
              </a:rPr>
              <a:t>باز و بسته شدن سوپاپ</a:t>
            </a:r>
            <a:endParaRPr lang="en-US" sz="2800" u="sng" dirty="0">
              <a:cs typeface="B Nazanin" pitchFamily="2" charset="-78"/>
            </a:endParaRPr>
          </a:p>
        </p:txBody>
      </p:sp>
      <p:sp>
        <p:nvSpPr>
          <p:cNvPr id="6" name="Footer Placeholder 5"/>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body" idx="1"/>
          </p:nvPr>
        </p:nvSpPr>
        <p:spPr>
          <a:xfrm>
            <a:off x="206375" y="1600200"/>
            <a:ext cx="8686800" cy="4781550"/>
          </a:xfrm>
        </p:spPr>
        <p:txBody>
          <a:bodyPr/>
          <a:lstStyle/>
          <a:p>
            <a:pPr algn="justLow">
              <a:lnSpc>
                <a:spcPct val="90000"/>
              </a:lnSpc>
              <a:buFontTx/>
              <a:buNone/>
            </a:pPr>
            <a:r>
              <a:rPr lang="fa-IR" b="1" dirty="0">
                <a:cs typeface="B Nazanin" pitchFamily="2" charset="-78"/>
              </a:rPr>
              <a:t>ترت</a:t>
            </a:r>
            <a:r>
              <a:rPr lang="ar-SA" b="1" dirty="0">
                <a:cs typeface="B Nazanin" pitchFamily="2" charset="-78"/>
              </a:rPr>
              <a:t>یب احتراق </a:t>
            </a:r>
            <a:endParaRPr lang="ar-SA" dirty="0">
              <a:cs typeface="B Nazanin" pitchFamily="2" charset="-78"/>
            </a:endParaRPr>
          </a:p>
          <a:p>
            <a:pPr algn="justLow">
              <a:lnSpc>
                <a:spcPct val="90000"/>
              </a:lnSpc>
            </a:pPr>
            <a:r>
              <a:rPr lang="ar-SA" dirty="0">
                <a:solidFill>
                  <a:schemeClr val="accent2"/>
                </a:solidFill>
                <a:cs typeface="B Nazanin" pitchFamily="2" charset="-78"/>
              </a:rPr>
              <a:t>چهار زمان مختلف موتور در هر سیلندر به ترتیب تنفس </a:t>
            </a:r>
            <a:r>
              <a:rPr lang="en-US" dirty="0">
                <a:solidFill>
                  <a:schemeClr val="accent2"/>
                </a:solidFill>
                <a:cs typeface="B Nazanin" pitchFamily="2" charset="-78"/>
              </a:rPr>
              <a:t>–</a:t>
            </a:r>
            <a:r>
              <a:rPr lang="fa-IR" dirty="0">
                <a:solidFill>
                  <a:schemeClr val="accent2"/>
                </a:solidFill>
                <a:cs typeface="B Nazanin" pitchFamily="2" charset="-78"/>
              </a:rPr>
              <a:t> تراكم - انبساط و تخل</a:t>
            </a:r>
            <a:r>
              <a:rPr lang="ar-SA" dirty="0">
                <a:solidFill>
                  <a:schemeClr val="accent2"/>
                </a:solidFill>
                <a:cs typeface="B Nazanin" pitchFamily="2" charset="-78"/>
              </a:rPr>
              <a:t>یه صورت می‌گیرد ولی بین سیلندرهای مختلف نیز ترتیب خاصی برقرار است طوری كه هیچ دو سیلندری، در یك زمان خاص عملیاتی نیستند. </a:t>
            </a:r>
          </a:p>
          <a:p>
            <a:pPr algn="justLow">
              <a:lnSpc>
                <a:spcPct val="90000"/>
              </a:lnSpc>
            </a:pPr>
            <a:r>
              <a:rPr lang="ar-SA" dirty="0">
                <a:cs typeface="B Nazanin" pitchFamily="2" charset="-78"/>
              </a:rPr>
              <a:t>ترتیب معمول احتراق </a:t>
            </a:r>
            <a:r>
              <a:rPr lang="ar-SA" dirty="0">
                <a:solidFill>
                  <a:srgbClr val="C00000"/>
                </a:solidFill>
                <a:cs typeface="B Nazanin" pitchFamily="2" charset="-78"/>
              </a:rPr>
              <a:t>برای موتورهای چهار سیلندر 2-4-3-1 </a:t>
            </a:r>
            <a:r>
              <a:rPr lang="ar-SA" dirty="0">
                <a:cs typeface="B Nazanin" pitchFamily="2" charset="-78"/>
              </a:rPr>
              <a:t>می‌باشد، یعنی پس از </a:t>
            </a:r>
            <a:r>
              <a:rPr lang="fa-IR" dirty="0">
                <a:cs typeface="B Nazanin" pitchFamily="2" charset="-78"/>
              </a:rPr>
              <a:t>ایجاد احتراق در اول</a:t>
            </a:r>
            <a:r>
              <a:rPr lang="ar-SA" dirty="0">
                <a:cs typeface="B Nazanin" pitchFamily="2" charset="-78"/>
              </a:rPr>
              <a:t>ین سیلندر، احتراق های بعدی به ترتیب در سیلندرهای 3، 4 و 2 رخ خواهد داد. سیلندری كه در طرف جلو موتور قرار دارد، سیلندر 1 در نظر گرفته می‌شود. </a:t>
            </a:r>
            <a:endParaRPr lang="en-US" dirty="0">
              <a:cs typeface="B Nazanin" pitchFamily="2" charset="-78"/>
            </a:endParaRPr>
          </a:p>
        </p:txBody>
      </p:sp>
      <p:sp>
        <p:nvSpPr>
          <p:cNvPr id="41987"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سوم : بدنه موتور</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155" name="Group 147"/>
          <p:cNvGraphicFramePr>
            <a:graphicFrameLocks noGrp="1"/>
          </p:cNvGraphicFramePr>
          <p:nvPr>
            <p:ph/>
          </p:nvPr>
        </p:nvGraphicFramePr>
        <p:xfrm>
          <a:off x="1330325" y="2027238"/>
          <a:ext cx="7489825" cy="3273426"/>
        </p:xfrm>
        <a:graphic>
          <a:graphicData uri="http://schemas.openxmlformats.org/drawingml/2006/table">
            <a:tbl>
              <a:tblPr rtl="1"/>
              <a:tblGrid>
                <a:gridCol w="1871662">
                  <a:extLst>
                    <a:ext uri="{9D8B030D-6E8A-4147-A177-3AD203B41FA5}">
                      <a16:colId xmlns:a16="http://schemas.microsoft.com/office/drawing/2014/main" xmlns="" val="20000"/>
                    </a:ext>
                  </a:extLst>
                </a:gridCol>
                <a:gridCol w="1871663">
                  <a:extLst>
                    <a:ext uri="{9D8B030D-6E8A-4147-A177-3AD203B41FA5}">
                      <a16:colId xmlns:a16="http://schemas.microsoft.com/office/drawing/2014/main" xmlns="" val="20001"/>
                    </a:ext>
                  </a:extLst>
                </a:gridCol>
                <a:gridCol w="1873250">
                  <a:extLst>
                    <a:ext uri="{9D8B030D-6E8A-4147-A177-3AD203B41FA5}">
                      <a16:colId xmlns:a16="http://schemas.microsoft.com/office/drawing/2014/main" xmlns="" val="20002"/>
                    </a:ext>
                  </a:extLst>
                </a:gridCol>
                <a:gridCol w="1873250">
                  <a:extLst>
                    <a:ext uri="{9D8B030D-6E8A-4147-A177-3AD203B41FA5}">
                      <a16:colId xmlns:a16="http://schemas.microsoft.com/office/drawing/2014/main" xmlns="" val="20003"/>
                    </a:ext>
                  </a:extLst>
                </a:gridCol>
              </a:tblGrid>
              <a:tr h="546100">
                <a:tc gridSpan="4">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ar-SA" sz="2800" b="1" i="0" u="none" strike="noStrike" cap="none" normalizeH="0" baseline="0" dirty="0">
                          <a:ln>
                            <a:noFill/>
                          </a:ln>
                          <a:solidFill>
                            <a:schemeClr val="accent2"/>
                          </a:solidFill>
                          <a:effectLst/>
                          <a:latin typeface="Times New Roman" pitchFamily="18" charset="0"/>
                          <a:cs typeface="B Nazanin" pitchFamily="2" charset="-78"/>
                        </a:rPr>
                        <a:t>شماره سیلندرها</a:t>
                      </a:r>
                      <a:endParaRPr kumimoji="0" lang="ar-SA" sz="2800" b="0" i="0" u="none" strike="noStrike" cap="none" normalizeH="0" baseline="0" dirty="0">
                        <a:ln>
                          <a:noFill/>
                        </a:ln>
                        <a:solidFill>
                          <a:schemeClr val="accent2"/>
                        </a:solidFill>
                        <a:effectLst/>
                        <a:latin typeface="Arial" pitchFamily="34" charset="0"/>
                        <a:cs typeface="B Nazanin" pitchFamily="2" charset="-7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xmlns="" val="10000"/>
                  </a:ext>
                </a:extLst>
              </a:tr>
              <a:tr h="544513">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ar-SA" sz="2800" b="1" i="0" u="none" strike="noStrike" cap="none" normalizeH="0" baseline="0">
                          <a:ln>
                            <a:noFill/>
                          </a:ln>
                          <a:solidFill>
                            <a:schemeClr val="tx1"/>
                          </a:solidFill>
                          <a:effectLst/>
                          <a:latin typeface="Times New Roman" pitchFamily="18" charset="0"/>
                          <a:cs typeface="B Nazanin" pitchFamily="2" charset="-78"/>
                        </a:rPr>
                        <a:t>2</a:t>
                      </a:r>
                      <a:endParaRPr kumimoji="0" lang="ar-SA" sz="2800" b="0" i="0" u="none" strike="noStrike" cap="none" normalizeH="0" baseline="0">
                        <a:ln>
                          <a:noFill/>
                        </a:ln>
                        <a:solidFill>
                          <a:schemeClr val="tx1"/>
                        </a:solidFill>
                        <a:effectLst/>
                        <a:latin typeface="Arial" pitchFamily="34" charset="0"/>
                        <a:cs typeface="B Nazanin" pitchFamily="2" charset="-7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ar-SA" sz="2800" b="1" i="0" u="none" strike="noStrike" cap="none" normalizeH="0" baseline="0" dirty="0">
                          <a:ln>
                            <a:noFill/>
                          </a:ln>
                          <a:solidFill>
                            <a:schemeClr val="tx1"/>
                          </a:solidFill>
                          <a:effectLst/>
                          <a:latin typeface="Times New Roman" pitchFamily="18" charset="0"/>
                          <a:cs typeface="B Nazanin" pitchFamily="2" charset="-78"/>
                        </a:rPr>
                        <a:t>4</a:t>
                      </a:r>
                      <a:endParaRPr kumimoji="0" lang="ar-SA" sz="2800" b="0" i="0" u="none" strike="noStrike" cap="none" normalizeH="0" baseline="0" dirty="0">
                        <a:ln>
                          <a:noFill/>
                        </a:ln>
                        <a:solidFill>
                          <a:schemeClr val="tx1"/>
                        </a:solidFill>
                        <a:effectLst/>
                        <a:latin typeface="Arial" pitchFamily="34" charset="0"/>
                        <a:cs typeface="B Nazanin" pitchFamily="2" charset="-7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ar-SA" sz="2800" b="1" i="0" u="none" strike="noStrike" cap="none" normalizeH="0" baseline="0">
                          <a:ln>
                            <a:noFill/>
                          </a:ln>
                          <a:solidFill>
                            <a:schemeClr val="tx1"/>
                          </a:solidFill>
                          <a:effectLst/>
                          <a:latin typeface="Times New Roman" pitchFamily="18" charset="0"/>
                          <a:cs typeface="B Nazanin" pitchFamily="2" charset="-78"/>
                        </a:rPr>
                        <a:t>3</a:t>
                      </a:r>
                      <a:endParaRPr kumimoji="0" lang="ar-SA" sz="2800" b="0" i="0" u="none" strike="noStrike" cap="none" normalizeH="0" baseline="0">
                        <a:ln>
                          <a:noFill/>
                        </a:ln>
                        <a:solidFill>
                          <a:schemeClr val="tx1"/>
                        </a:solidFill>
                        <a:effectLst/>
                        <a:latin typeface="Arial" pitchFamily="34" charset="0"/>
                        <a:cs typeface="B Nazanin" pitchFamily="2" charset="-7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ar-SA" sz="2800" b="1" i="0" u="none" strike="noStrike" cap="none" normalizeH="0" baseline="0" dirty="0">
                          <a:ln>
                            <a:noFill/>
                          </a:ln>
                          <a:solidFill>
                            <a:schemeClr val="tx1"/>
                          </a:solidFill>
                          <a:effectLst/>
                          <a:latin typeface="Times New Roman" pitchFamily="18" charset="0"/>
                          <a:cs typeface="B Nazanin" pitchFamily="2" charset="-78"/>
                        </a:rPr>
                        <a:t>1</a:t>
                      </a:r>
                      <a:endParaRPr kumimoji="0" lang="ar-SA" sz="2800" b="0" i="0" u="none" strike="noStrike" cap="none" normalizeH="0" baseline="0" dirty="0">
                        <a:ln>
                          <a:noFill/>
                        </a:ln>
                        <a:solidFill>
                          <a:schemeClr val="tx1"/>
                        </a:solidFill>
                        <a:effectLst/>
                        <a:latin typeface="Arial" pitchFamily="34" charset="0"/>
                        <a:cs typeface="B Nazanin" pitchFamily="2" charset="-7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546100">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ar-SA" sz="2800" b="0" i="0" u="none" strike="noStrike" cap="none" normalizeH="0" baseline="0">
                          <a:ln>
                            <a:noFill/>
                          </a:ln>
                          <a:solidFill>
                            <a:schemeClr val="tx1"/>
                          </a:solidFill>
                          <a:effectLst/>
                          <a:latin typeface="Times New Roman" pitchFamily="18" charset="0"/>
                          <a:cs typeface="B Nazanin" pitchFamily="2" charset="-78"/>
                        </a:rPr>
                        <a:t>انبساط</a:t>
                      </a:r>
                      <a:endParaRPr kumimoji="0" lang="ar-SA" sz="2800" b="0" i="0" u="none" strike="noStrike" cap="none" normalizeH="0" baseline="0">
                        <a:ln>
                          <a:noFill/>
                        </a:ln>
                        <a:solidFill>
                          <a:schemeClr val="tx1"/>
                        </a:solidFill>
                        <a:effectLst/>
                        <a:latin typeface="Arial" pitchFamily="34" charset="0"/>
                        <a:cs typeface="B Nazanin" pitchFamily="2" charset="-7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ar-SA" sz="2800" b="0" i="0" u="none" strike="noStrike" cap="none" normalizeH="0" baseline="0" dirty="0">
                          <a:ln>
                            <a:noFill/>
                          </a:ln>
                          <a:solidFill>
                            <a:schemeClr val="tx1"/>
                          </a:solidFill>
                          <a:effectLst/>
                          <a:latin typeface="Times New Roman" pitchFamily="18" charset="0"/>
                          <a:cs typeface="B Nazanin" pitchFamily="2" charset="-78"/>
                        </a:rPr>
                        <a:t>تخلیه</a:t>
                      </a:r>
                      <a:endParaRPr kumimoji="0" lang="ar-SA" sz="2800" b="0" i="0" u="none" strike="noStrike" cap="none" normalizeH="0" baseline="0" dirty="0">
                        <a:ln>
                          <a:noFill/>
                        </a:ln>
                        <a:solidFill>
                          <a:schemeClr val="tx1"/>
                        </a:solidFill>
                        <a:effectLst/>
                        <a:latin typeface="Arial" pitchFamily="34" charset="0"/>
                        <a:cs typeface="B Nazanin" pitchFamily="2" charset="-7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ar-SA" sz="2800" b="0" i="0" u="none" strike="noStrike" cap="none" normalizeH="0" baseline="0">
                          <a:ln>
                            <a:noFill/>
                          </a:ln>
                          <a:solidFill>
                            <a:schemeClr val="tx1"/>
                          </a:solidFill>
                          <a:effectLst/>
                          <a:latin typeface="Times New Roman" pitchFamily="18" charset="0"/>
                          <a:cs typeface="B Nazanin" pitchFamily="2" charset="-78"/>
                        </a:rPr>
                        <a:t>تنفس</a:t>
                      </a:r>
                      <a:endParaRPr kumimoji="0" lang="ar-SA" sz="2800" b="0" i="0" u="none" strike="noStrike" cap="none" normalizeH="0" baseline="0">
                        <a:ln>
                          <a:noFill/>
                        </a:ln>
                        <a:solidFill>
                          <a:schemeClr val="tx1"/>
                        </a:solidFill>
                        <a:effectLst/>
                        <a:latin typeface="Arial" pitchFamily="34" charset="0"/>
                        <a:cs typeface="B Nazanin" pitchFamily="2" charset="-7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ar-SA" sz="2800" b="0" i="0" u="none" strike="noStrike" cap="none" normalizeH="0" baseline="0" dirty="0">
                          <a:ln>
                            <a:noFill/>
                          </a:ln>
                          <a:solidFill>
                            <a:srgbClr val="C00000"/>
                          </a:solidFill>
                          <a:effectLst/>
                          <a:latin typeface="Times New Roman" pitchFamily="18" charset="0"/>
                          <a:cs typeface="B Nazanin" pitchFamily="2" charset="-78"/>
                        </a:rPr>
                        <a:t>تراكم انفجار</a:t>
                      </a:r>
                      <a:endParaRPr kumimoji="0" lang="ar-SA" sz="2800" b="0" i="0" u="none" strike="noStrike" cap="none" normalizeH="0" baseline="0" dirty="0">
                        <a:ln>
                          <a:noFill/>
                        </a:ln>
                        <a:solidFill>
                          <a:srgbClr val="C00000"/>
                        </a:solidFill>
                        <a:effectLst/>
                        <a:latin typeface="Arial" pitchFamily="34" charset="0"/>
                        <a:cs typeface="B Nazanin" pitchFamily="2" charset="-7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546100">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ar-SA" sz="2800" b="0" i="0" u="none" strike="noStrike" cap="none" normalizeH="0" baseline="0">
                          <a:ln>
                            <a:noFill/>
                          </a:ln>
                          <a:solidFill>
                            <a:schemeClr val="tx1"/>
                          </a:solidFill>
                          <a:effectLst/>
                          <a:latin typeface="Times New Roman" pitchFamily="18" charset="0"/>
                          <a:cs typeface="B Nazanin" pitchFamily="2" charset="-78"/>
                        </a:rPr>
                        <a:t>تخلیه</a:t>
                      </a:r>
                      <a:endParaRPr kumimoji="0" lang="ar-SA" sz="2800" b="0" i="0" u="none" strike="noStrike" cap="none" normalizeH="0" baseline="0">
                        <a:ln>
                          <a:noFill/>
                        </a:ln>
                        <a:solidFill>
                          <a:schemeClr val="tx1"/>
                        </a:solidFill>
                        <a:effectLst/>
                        <a:latin typeface="Arial" pitchFamily="34" charset="0"/>
                        <a:cs typeface="B Nazanin" pitchFamily="2" charset="-7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ar-SA" sz="2800" b="0" i="0" u="none" strike="noStrike" cap="none" normalizeH="0" baseline="0" dirty="0">
                          <a:ln>
                            <a:noFill/>
                          </a:ln>
                          <a:solidFill>
                            <a:schemeClr val="tx1"/>
                          </a:solidFill>
                          <a:effectLst/>
                          <a:latin typeface="Times New Roman" pitchFamily="18" charset="0"/>
                          <a:cs typeface="B Nazanin" pitchFamily="2" charset="-78"/>
                        </a:rPr>
                        <a:t>تنفس</a:t>
                      </a:r>
                      <a:endParaRPr kumimoji="0" lang="ar-SA" sz="2800" b="0" i="0" u="none" strike="noStrike" cap="none" normalizeH="0" baseline="0" dirty="0">
                        <a:ln>
                          <a:noFill/>
                        </a:ln>
                        <a:solidFill>
                          <a:schemeClr val="tx1"/>
                        </a:solidFill>
                        <a:effectLst/>
                        <a:latin typeface="Arial" pitchFamily="34" charset="0"/>
                        <a:cs typeface="B Nazanin" pitchFamily="2" charset="-7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ar-SA" sz="2800" b="0" i="0" u="none" strike="noStrike" cap="none" normalizeH="0" baseline="0" dirty="0">
                          <a:ln>
                            <a:noFill/>
                          </a:ln>
                          <a:solidFill>
                            <a:srgbClr val="C00000"/>
                          </a:solidFill>
                          <a:effectLst/>
                          <a:latin typeface="Times New Roman" pitchFamily="18" charset="0"/>
                          <a:cs typeface="B Nazanin" pitchFamily="2" charset="-78"/>
                        </a:rPr>
                        <a:t>تراكم و انفجار</a:t>
                      </a:r>
                      <a:endParaRPr kumimoji="0" lang="ar-SA" sz="2800" b="0" i="0" u="none" strike="noStrike" cap="none" normalizeH="0" baseline="0" dirty="0">
                        <a:ln>
                          <a:noFill/>
                        </a:ln>
                        <a:solidFill>
                          <a:srgbClr val="C00000"/>
                        </a:solidFill>
                        <a:effectLst/>
                        <a:latin typeface="Arial" pitchFamily="34" charset="0"/>
                        <a:cs typeface="B Nazanin" pitchFamily="2" charset="-7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ar-SA" sz="2800" b="0" i="0" u="none" strike="noStrike" cap="none" normalizeH="0" baseline="0" dirty="0">
                          <a:ln>
                            <a:noFill/>
                          </a:ln>
                          <a:solidFill>
                            <a:schemeClr val="tx1"/>
                          </a:solidFill>
                          <a:effectLst/>
                          <a:latin typeface="Times New Roman" pitchFamily="18" charset="0"/>
                          <a:cs typeface="B Nazanin" pitchFamily="2" charset="-78"/>
                        </a:rPr>
                        <a:t>انبساط</a:t>
                      </a:r>
                      <a:endParaRPr kumimoji="0" lang="ar-SA" sz="2800" b="0" i="0" u="none" strike="noStrike" cap="none" normalizeH="0" baseline="0" dirty="0">
                        <a:ln>
                          <a:noFill/>
                        </a:ln>
                        <a:solidFill>
                          <a:schemeClr val="tx1"/>
                        </a:solidFill>
                        <a:effectLst/>
                        <a:latin typeface="Arial" pitchFamily="34" charset="0"/>
                        <a:cs typeface="B Nazanin" pitchFamily="2" charset="-7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544513">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ar-SA" sz="2800" b="0" i="0" u="none" strike="noStrike" cap="none" normalizeH="0" baseline="0">
                          <a:ln>
                            <a:noFill/>
                          </a:ln>
                          <a:solidFill>
                            <a:schemeClr val="tx1"/>
                          </a:solidFill>
                          <a:effectLst/>
                          <a:latin typeface="Times New Roman" pitchFamily="18" charset="0"/>
                          <a:cs typeface="B Nazanin" pitchFamily="2" charset="-78"/>
                        </a:rPr>
                        <a:t>تنفس</a:t>
                      </a:r>
                      <a:endParaRPr kumimoji="0" lang="ar-SA" sz="2800" b="0" i="0" u="none" strike="noStrike" cap="none" normalizeH="0" baseline="0">
                        <a:ln>
                          <a:noFill/>
                        </a:ln>
                        <a:solidFill>
                          <a:schemeClr val="tx1"/>
                        </a:solidFill>
                        <a:effectLst/>
                        <a:latin typeface="Arial" pitchFamily="34" charset="0"/>
                        <a:cs typeface="B Nazanin" pitchFamily="2" charset="-7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ar-SA" sz="2800" b="0" i="0" u="none" strike="noStrike" cap="none" normalizeH="0" baseline="0" dirty="0">
                          <a:ln>
                            <a:noFill/>
                          </a:ln>
                          <a:solidFill>
                            <a:srgbClr val="C00000"/>
                          </a:solidFill>
                          <a:effectLst/>
                          <a:latin typeface="Times New Roman" pitchFamily="18" charset="0"/>
                          <a:cs typeface="B Nazanin" pitchFamily="2" charset="-78"/>
                        </a:rPr>
                        <a:t>تراكم و انفجار</a:t>
                      </a:r>
                      <a:endParaRPr kumimoji="0" lang="ar-SA" sz="2800" b="0" i="0" u="none" strike="noStrike" cap="none" normalizeH="0" baseline="0" dirty="0">
                        <a:ln>
                          <a:noFill/>
                        </a:ln>
                        <a:solidFill>
                          <a:srgbClr val="C00000"/>
                        </a:solidFill>
                        <a:effectLst/>
                        <a:latin typeface="Arial" pitchFamily="34" charset="0"/>
                        <a:cs typeface="B Nazanin" pitchFamily="2" charset="-7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ar-SA" sz="2800" b="0" i="0" u="none" strike="noStrike" cap="none" normalizeH="0" baseline="0">
                          <a:ln>
                            <a:noFill/>
                          </a:ln>
                          <a:solidFill>
                            <a:schemeClr val="tx1"/>
                          </a:solidFill>
                          <a:effectLst/>
                          <a:latin typeface="Times New Roman" pitchFamily="18" charset="0"/>
                          <a:cs typeface="B Nazanin" pitchFamily="2" charset="-78"/>
                        </a:rPr>
                        <a:t>انبساط</a:t>
                      </a:r>
                      <a:endParaRPr kumimoji="0" lang="ar-SA" sz="2800" b="0" i="0" u="none" strike="noStrike" cap="none" normalizeH="0" baseline="0">
                        <a:ln>
                          <a:noFill/>
                        </a:ln>
                        <a:solidFill>
                          <a:schemeClr val="tx1"/>
                        </a:solidFill>
                        <a:effectLst/>
                        <a:latin typeface="Arial" pitchFamily="34" charset="0"/>
                        <a:cs typeface="B Nazanin" pitchFamily="2" charset="-7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ar-SA" sz="2800" b="0" i="0" u="none" strike="noStrike" cap="none" normalizeH="0" baseline="0" dirty="0">
                          <a:ln>
                            <a:noFill/>
                          </a:ln>
                          <a:solidFill>
                            <a:schemeClr val="tx1"/>
                          </a:solidFill>
                          <a:effectLst/>
                          <a:latin typeface="Times New Roman" pitchFamily="18" charset="0"/>
                          <a:cs typeface="B Nazanin" pitchFamily="2" charset="-78"/>
                        </a:rPr>
                        <a:t>تخلیه</a:t>
                      </a:r>
                      <a:endParaRPr kumimoji="0" lang="ar-SA" sz="2800" b="0" i="0" u="none" strike="noStrike" cap="none" normalizeH="0" baseline="0" dirty="0">
                        <a:ln>
                          <a:noFill/>
                        </a:ln>
                        <a:solidFill>
                          <a:schemeClr val="tx1"/>
                        </a:solidFill>
                        <a:effectLst/>
                        <a:latin typeface="Arial" pitchFamily="34" charset="0"/>
                        <a:cs typeface="B Nazanin" pitchFamily="2" charset="-7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546100">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ar-SA" sz="2800" b="0" i="0" u="none" strike="noStrike" cap="none" normalizeH="0" baseline="0" dirty="0">
                          <a:ln>
                            <a:noFill/>
                          </a:ln>
                          <a:solidFill>
                            <a:srgbClr val="C00000"/>
                          </a:solidFill>
                          <a:effectLst/>
                          <a:latin typeface="Times New Roman" pitchFamily="18" charset="0"/>
                          <a:cs typeface="B Nazanin" pitchFamily="2" charset="-78"/>
                        </a:rPr>
                        <a:t>تراكم و انفجار</a:t>
                      </a:r>
                      <a:endParaRPr kumimoji="0" lang="ar-SA" sz="2800" b="0" i="0" u="none" strike="noStrike" cap="none" normalizeH="0" baseline="0" dirty="0">
                        <a:ln>
                          <a:noFill/>
                        </a:ln>
                        <a:solidFill>
                          <a:srgbClr val="C00000"/>
                        </a:solidFill>
                        <a:effectLst/>
                        <a:latin typeface="Arial" pitchFamily="34" charset="0"/>
                        <a:cs typeface="B Nazanin" pitchFamily="2" charset="-7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ar-SA" sz="2800" b="0" i="0" u="none" strike="noStrike" cap="none" normalizeH="0" baseline="0">
                          <a:ln>
                            <a:noFill/>
                          </a:ln>
                          <a:solidFill>
                            <a:schemeClr val="tx1"/>
                          </a:solidFill>
                          <a:effectLst/>
                          <a:latin typeface="Times New Roman" pitchFamily="18" charset="0"/>
                          <a:cs typeface="B Nazanin" pitchFamily="2" charset="-78"/>
                        </a:rPr>
                        <a:t>انبساط</a:t>
                      </a:r>
                      <a:endParaRPr kumimoji="0" lang="ar-SA" sz="2800" b="0" i="0" u="none" strike="noStrike" cap="none" normalizeH="0" baseline="0">
                        <a:ln>
                          <a:noFill/>
                        </a:ln>
                        <a:solidFill>
                          <a:schemeClr val="tx1"/>
                        </a:solidFill>
                        <a:effectLst/>
                        <a:latin typeface="Arial" pitchFamily="34" charset="0"/>
                        <a:cs typeface="B Nazanin" pitchFamily="2" charset="-7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ar-SA" sz="2800" b="0" i="0" u="none" strike="noStrike" cap="none" normalizeH="0" baseline="0">
                          <a:ln>
                            <a:noFill/>
                          </a:ln>
                          <a:solidFill>
                            <a:schemeClr val="tx1"/>
                          </a:solidFill>
                          <a:effectLst/>
                          <a:latin typeface="Times New Roman" pitchFamily="18" charset="0"/>
                          <a:cs typeface="B Nazanin" pitchFamily="2" charset="-78"/>
                        </a:rPr>
                        <a:t>تخلیه</a:t>
                      </a:r>
                      <a:endParaRPr kumimoji="0" lang="ar-SA" sz="2800" b="0" i="0" u="none" strike="noStrike" cap="none" normalizeH="0" baseline="0">
                        <a:ln>
                          <a:noFill/>
                        </a:ln>
                        <a:solidFill>
                          <a:schemeClr val="tx1"/>
                        </a:solidFill>
                        <a:effectLst/>
                        <a:latin typeface="Arial" pitchFamily="34" charset="0"/>
                        <a:cs typeface="B Nazanin" pitchFamily="2" charset="-7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ar-SA" sz="2800" b="0" i="0" u="none" strike="noStrike" cap="none" normalizeH="0" baseline="0" dirty="0">
                          <a:ln>
                            <a:noFill/>
                          </a:ln>
                          <a:solidFill>
                            <a:schemeClr val="tx1"/>
                          </a:solidFill>
                          <a:effectLst/>
                          <a:latin typeface="Times New Roman" pitchFamily="18" charset="0"/>
                          <a:cs typeface="B Nazanin" pitchFamily="2" charset="-78"/>
                        </a:rPr>
                        <a:t>تنفس</a:t>
                      </a:r>
                      <a:endParaRPr kumimoji="0" lang="ar-SA" sz="2800" b="0" i="0" u="none" strike="noStrike" cap="none" normalizeH="0" baseline="0" dirty="0">
                        <a:ln>
                          <a:noFill/>
                        </a:ln>
                        <a:solidFill>
                          <a:schemeClr val="tx1"/>
                        </a:solidFill>
                        <a:effectLst/>
                        <a:latin typeface="Arial" pitchFamily="34" charset="0"/>
                        <a:cs typeface="B Nazanin" pitchFamily="2" charset="-7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sp>
        <p:nvSpPr>
          <p:cNvPr id="43156" name="Rectangle 148"/>
          <p:cNvSpPr>
            <a:spLocks noChangeArrowheads="1"/>
          </p:cNvSpPr>
          <p:nvPr/>
        </p:nvSpPr>
        <p:spPr bwMode="auto">
          <a:xfrm>
            <a:off x="323850" y="5500688"/>
            <a:ext cx="8351838" cy="946150"/>
          </a:xfrm>
          <a:prstGeom prst="rect">
            <a:avLst/>
          </a:prstGeom>
          <a:noFill/>
          <a:ln w="9525">
            <a:noFill/>
            <a:miter lim="800000"/>
            <a:headEnd/>
            <a:tailEnd/>
          </a:ln>
          <a:effectLst/>
        </p:spPr>
        <p:txBody>
          <a:bodyPr anchor="ctr">
            <a:spAutoFit/>
          </a:bodyPr>
          <a:lstStyle/>
          <a:p>
            <a:pPr algn="justLow"/>
            <a:r>
              <a:rPr lang="fa-IR" sz="2800" b="0" dirty="0">
                <a:cs typeface="B Nazanin" pitchFamily="2" charset="-78"/>
              </a:rPr>
              <a:t>بنابرا</a:t>
            </a:r>
            <a:r>
              <a:rPr lang="ar-SA" sz="2800" b="0" dirty="0">
                <a:cs typeface="B Nazanin" pitchFamily="2" charset="-78"/>
              </a:rPr>
              <a:t>ین اگر مثلا سیلندر 1 در زمان تراكم و انفجار باشد، سیلندر های 2، 3 و 4 به ترتیب زمان‌های انبساط، تنفس و تخلیه را می‌گذرانند.</a:t>
            </a:r>
          </a:p>
        </p:txBody>
      </p:sp>
      <p:sp>
        <p:nvSpPr>
          <p:cNvPr id="43157" name="Rectangle 149"/>
          <p:cNvSpPr>
            <a:spLocks noChangeArrowheads="1"/>
          </p:cNvSpPr>
          <p:nvPr/>
        </p:nvSpPr>
        <p:spPr bwMode="auto">
          <a:xfrm>
            <a:off x="1371600" y="1481138"/>
            <a:ext cx="6048451" cy="523220"/>
          </a:xfrm>
          <a:prstGeom prst="rect">
            <a:avLst/>
          </a:prstGeom>
          <a:noFill/>
          <a:ln w="9525">
            <a:noFill/>
            <a:miter lim="800000"/>
            <a:headEnd/>
            <a:tailEnd/>
          </a:ln>
          <a:effectLst/>
        </p:spPr>
        <p:txBody>
          <a:bodyPr wrap="none" anchor="ctr">
            <a:spAutoFit/>
          </a:bodyPr>
          <a:lstStyle/>
          <a:p>
            <a:pPr algn="ctr"/>
            <a:r>
              <a:rPr lang="ar-SA" sz="2800" b="0" dirty="0">
                <a:solidFill>
                  <a:srgbClr val="C00000"/>
                </a:solidFill>
                <a:cs typeface="B Nazanin" pitchFamily="2" charset="-78"/>
              </a:rPr>
              <a:t>جدول زمانی ترتیب احتراق در یك موتور چهار سیلندر</a:t>
            </a:r>
          </a:p>
        </p:txBody>
      </p:sp>
      <p:sp>
        <p:nvSpPr>
          <p:cNvPr id="43158" name="Text Box 150"/>
          <p:cNvSpPr txBox="1">
            <a:spLocks noChangeArrowheads="1"/>
          </p:cNvSpPr>
          <p:nvPr/>
        </p:nvSpPr>
        <p:spPr bwMode="auto">
          <a:xfrm>
            <a:off x="293688" y="1916113"/>
            <a:ext cx="955675" cy="3548062"/>
          </a:xfrm>
          <a:prstGeom prst="rect">
            <a:avLst/>
          </a:prstGeom>
          <a:noFill/>
          <a:ln w="9525">
            <a:noFill/>
            <a:miter lim="800000"/>
            <a:headEnd/>
            <a:tailEnd/>
          </a:ln>
          <a:effectLst/>
        </p:spPr>
        <p:txBody>
          <a:bodyPr>
            <a:spAutoFit/>
          </a:bodyPr>
          <a:lstStyle/>
          <a:p>
            <a:pPr>
              <a:lnSpc>
                <a:spcPct val="135000"/>
              </a:lnSpc>
            </a:pPr>
            <a:r>
              <a:rPr lang="fa-IR" sz="2400" b="0" dirty="0"/>
              <a:t>زاویه </a:t>
            </a:r>
          </a:p>
          <a:p>
            <a:pPr>
              <a:lnSpc>
                <a:spcPct val="135000"/>
              </a:lnSpc>
            </a:pPr>
            <a:r>
              <a:rPr lang="fa-IR" sz="2400" b="0" dirty="0"/>
              <a:t>میل‌لنگ</a:t>
            </a:r>
          </a:p>
          <a:p>
            <a:pPr>
              <a:lnSpc>
                <a:spcPct val="135000"/>
              </a:lnSpc>
            </a:pPr>
            <a:r>
              <a:rPr lang="fa-IR" sz="2400" b="0" dirty="0"/>
              <a:t>0</a:t>
            </a:r>
          </a:p>
          <a:p>
            <a:pPr>
              <a:lnSpc>
                <a:spcPct val="135000"/>
              </a:lnSpc>
            </a:pPr>
            <a:r>
              <a:rPr lang="fa-IR" sz="2400" b="0" dirty="0"/>
              <a:t>180</a:t>
            </a:r>
          </a:p>
          <a:p>
            <a:pPr>
              <a:lnSpc>
                <a:spcPct val="135000"/>
              </a:lnSpc>
            </a:pPr>
            <a:r>
              <a:rPr lang="fa-IR" sz="2400" b="0" dirty="0"/>
              <a:t>360</a:t>
            </a:r>
          </a:p>
          <a:p>
            <a:pPr>
              <a:lnSpc>
                <a:spcPct val="135000"/>
              </a:lnSpc>
            </a:pPr>
            <a:r>
              <a:rPr lang="fa-IR" sz="2400" b="0" dirty="0"/>
              <a:t>540</a:t>
            </a:r>
          </a:p>
          <a:p>
            <a:pPr>
              <a:lnSpc>
                <a:spcPct val="135000"/>
              </a:lnSpc>
            </a:pPr>
            <a:r>
              <a:rPr lang="fa-IR" sz="2400" b="0" dirty="0"/>
              <a:t>720</a:t>
            </a:r>
            <a:endParaRPr lang="en-US" sz="2400" b="0" dirty="0"/>
          </a:p>
        </p:txBody>
      </p:sp>
      <p:sp>
        <p:nvSpPr>
          <p:cNvPr id="43159" name="Rectangle 151"/>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سوم : بدنه موتور</a:t>
            </a:r>
            <a:endParaRPr lang="en-US" sz="2400" b="0">
              <a:solidFill>
                <a:srgbClr val="FFFFCC"/>
              </a:solidFill>
            </a:endParaRPr>
          </a:p>
        </p:txBody>
      </p:sp>
      <p:sp>
        <p:nvSpPr>
          <p:cNvPr id="8" name="Footer Placeholder 7"/>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Engine"/>
          <p:cNvPicPr>
            <a:picLocks noGrp="1" noChangeAspect="1" noChangeArrowheads="1" noCrop="1"/>
          </p:cNvPicPr>
          <p:nvPr>
            <p:ph idx="1"/>
          </p:nvPr>
        </p:nvPicPr>
        <p:blipFill>
          <a:blip r:embed="rId2"/>
          <a:srcRect/>
          <a:stretch>
            <a:fillRect/>
          </a:stretch>
        </p:blipFill>
        <p:spPr bwMode="auto">
          <a:xfrm>
            <a:off x="1571625" y="1739106"/>
            <a:ext cx="6000750" cy="4248150"/>
          </a:xfrm>
          <a:prstGeom prst="rect">
            <a:avLst/>
          </a:prstGeom>
          <a:noFill/>
          <a:ln w="9525">
            <a:noFill/>
            <a:miter lim="800000"/>
            <a:headEnd/>
            <a:tailEnd/>
          </a:ln>
        </p:spPr>
      </p:pic>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body" idx="1"/>
          </p:nvPr>
        </p:nvSpPr>
        <p:spPr>
          <a:xfrm>
            <a:off x="457200" y="1600200"/>
            <a:ext cx="8229600" cy="4781550"/>
          </a:xfrm>
        </p:spPr>
        <p:txBody>
          <a:bodyPr/>
          <a:lstStyle/>
          <a:p>
            <a:pPr algn="ctr">
              <a:buFontTx/>
              <a:buNone/>
            </a:pPr>
            <a:r>
              <a:rPr lang="ar-SA" b="1" dirty="0"/>
              <a:t>فصل چهارم</a:t>
            </a:r>
            <a:endParaRPr lang="en-US" b="1" dirty="0"/>
          </a:p>
          <a:p>
            <a:pPr algn="ctr">
              <a:buFontTx/>
              <a:buNone/>
            </a:pPr>
            <a:endParaRPr lang="en-US" b="1" dirty="0"/>
          </a:p>
          <a:p>
            <a:pPr algn="ctr">
              <a:buFontTx/>
              <a:buNone/>
            </a:pPr>
            <a:endParaRPr lang="en-US" b="1" dirty="0"/>
          </a:p>
          <a:p>
            <a:pPr algn="ctr">
              <a:buFontTx/>
              <a:buNone/>
            </a:pPr>
            <a:r>
              <a:rPr lang="ar-SA" sz="5400" b="1" dirty="0"/>
              <a:t>سرسیلندر</a:t>
            </a:r>
            <a:endParaRPr lang="en-US" sz="5400" dirty="0"/>
          </a:p>
        </p:txBody>
      </p:sp>
      <p:sp>
        <p:nvSpPr>
          <p:cNvPr id="4" name="Footer Placeholder 3"/>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body" idx="1"/>
          </p:nvPr>
        </p:nvSpPr>
        <p:spPr>
          <a:xfrm>
            <a:off x="457200" y="1600200"/>
            <a:ext cx="8229600" cy="4781550"/>
          </a:xfrm>
        </p:spPr>
        <p:txBody>
          <a:bodyPr/>
          <a:lstStyle/>
          <a:p>
            <a:pPr algn="justLow">
              <a:lnSpc>
                <a:spcPct val="80000"/>
              </a:lnSpc>
              <a:buFontTx/>
              <a:buNone/>
            </a:pPr>
            <a:r>
              <a:rPr lang="ar-SA" b="1"/>
              <a:t>سرسیلندر</a:t>
            </a:r>
            <a:endParaRPr lang="en-US" b="1"/>
          </a:p>
          <a:p>
            <a:pPr algn="justLow">
              <a:lnSpc>
                <a:spcPct val="80000"/>
              </a:lnSpc>
            </a:pPr>
            <a:r>
              <a:rPr lang="ar-SA"/>
              <a:t>یكی از وظایف سر سیلندر، مسدود نمودن قاعده بالای استوانه یا سیلندر می‌باشد. با استقرار پیستون در درون سیلندر، این كار، تامین فضای مسدود برای انفجار یا احتراق را كامل</a:t>
            </a:r>
            <a:r>
              <a:rPr lang="en-US"/>
              <a:t> </a:t>
            </a:r>
            <a:r>
              <a:rPr lang="ar-SA"/>
              <a:t>می‌كند. </a:t>
            </a:r>
            <a:endParaRPr lang="en-US"/>
          </a:p>
          <a:p>
            <a:pPr algn="justLow">
              <a:lnSpc>
                <a:spcPct val="80000"/>
              </a:lnSpc>
              <a:buFontTx/>
              <a:buNone/>
            </a:pPr>
            <a:endParaRPr lang="en-US"/>
          </a:p>
        </p:txBody>
      </p:sp>
      <p:sp>
        <p:nvSpPr>
          <p:cNvPr id="46084" name="Rectangle 4"/>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چهارم : سرسیلندر</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a:xfrm>
            <a:off x="457200" y="1557338"/>
            <a:ext cx="8229600" cy="4781550"/>
          </a:xfrm>
        </p:spPr>
        <p:txBody>
          <a:bodyPr/>
          <a:lstStyle/>
          <a:p>
            <a:pPr algn="justLow">
              <a:lnSpc>
                <a:spcPct val="90000"/>
              </a:lnSpc>
              <a:buFontTx/>
              <a:buNone/>
            </a:pPr>
            <a:r>
              <a:rPr lang="fa-IR" b="1" dirty="0">
                <a:cs typeface="B Nazanin" pitchFamily="2" charset="-78"/>
              </a:rPr>
              <a:t>موتور و ماشین</a:t>
            </a:r>
            <a:r>
              <a:rPr lang="fa-IR" sz="3000" dirty="0">
                <a:cs typeface="B Nazanin" pitchFamily="2" charset="-78"/>
              </a:rPr>
              <a:t> </a:t>
            </a:r>
            <a:endParaRPr lang="en-US" sz="3000" dirty="0">
              <a:cs typeface="B Nazanin" pitchFamily="2" charset="-78"/>
            </a:endParaRPr>
          </a:p>
          <a:p>
            <a:pPr algn="justLow">
              <a:lnSpc>
                <a:spcPct val="90000"/>
              </a:lnSpc>
            </a:pPr>
            <a:r>
              <a:rPr lang="fa-IR" sz="3000" dirty="0">
                <a:cs typeface="B Nazanin" pitchFamily="2" charset="-78"/>
              </a:rPr>
              <a:t>موتور وس</a:t>
            </a:r>
            <a:r>
              <a:rPr lang="ar-SA" sz="3000" dirty="0">
                <a:cs typeface="B Nazanin" pitchFamily="2" charset="-78"/>
              </a:rPr>
              <a:t>یله‌ایست كه بتواند توان یا قدرت تولید نماید. برای انجام این كار، از تبدیل یك نوع انرژی به نوعی دیگر استفاده می‌شود. </a:t>
            </a:r>
          </a:p>
          <a:p>
            <a:pPr algn="justLow">
              <a:lnSpc>
                <a:spcPct val="90000"/>
              </a:lnSpc>
            </a:pPr>
            <a:r>
              <a:rPr lang="ar-SA" sz="3000" b="1" dirty="0">
                <a:solidFill>
                  <a:srgbClr val="002060"/>
                </a:solidFill>
                <a:cs typeface="B Nazanin" pitchFamily="2" charset="-78"/>
              </a:rPr>
              <a:t>موتورهای احتراق</a:t>
            </a:r>
            <a:r>
              <a:rPr lang="fa-IR" sz="3000" b="1" dirty="0">
                <a:solidFill>
                  <a:srgbClr val="002060"/>
                </a:solidFill>
                <a:cs typeface="B Nazanin" pitchFamily="2" charset="-78"/>
              </a:rPr>
              <a:t>ی : </a:t>
            </a:r>
            <a:r>
              <a:rPr lang="ar-SA" sz="3000" b="1" dirty="0">
                <a:solidFill>
                  <a:srgbClr val="002060"/>
                </a:solidFill>
                <a:cs typeface="B Nazanin" pitchFamily="2" charset="-78"/>
              </a:rPr>
              <a:t>تبدیل انرژی </a:t>
            </a:r>
            <a:r>
              <a:rPr lang="fa-IR" sz="3000" b="1" dirty="0">
                <a:solidFill>
                  <a:srgbClr val="002060"/>
                </a:solidFill>
                <a:cs typeface="B Nazanin" pitchFamily="2" charset="-78"/>
              </a:rPr>
              <a:t>شيميايی سوخت فسيلی</a:t>
            </a:r>
            <a:r>
              <a:rPr lang="ar-SA" sz="3000" b="1" dirty="0">
                <a:solidFill>
                  <a:srgbClr val="002060"/>
                </a:solidFill>
                <a:cs typeface="B Nazanin" pitchFamily="2" charset="-78"/>
              </a:rPr>
              <a:t> به </a:t>
            </a:r>
            <a:r>
              <a:rPr lang="fa-IR" sz="3000" b="1" dirty="0">
                <a:solidFill>
                  <a:srgbClr val="002060"/>
                </a:solidFill>
                <a:cs typeface="B Nazanin" pitchFamily="2" charset="-78"/>
              </a:rPr>
              <a:t>انرژی </a:t>
            </a:r>
            <a:r>
              <a:rPr lang="ar-SA" sz="3000" b="1" dirty="0">
                <a:solidFill>
                  <a:srgbClr val="002060"/>
                </a:solidFill>
                <a:cs typeface="B Nazanin" pitchFamily="2" charset="-78"/>
              </a:rPr>
              <a:t>مكانیكی</a:t>
            </a:r>
            <a:endParaRPr lang="fa-IR" sz="3000" b="1" dirty="0">
              <a:solidFill>
                <a:srgbClr val="002060"/>
              </a:solidFill>
              <a:cs typeface="B Nazanin" pitchFamily="2" charset="-78"/>
            </a:endParaRPr>
          </a:p>
          <a:p>
            <a:pPr algn="justLow">
              <a:lnSpc>
                <a:spcPct val="90000"/>
              </a:lnSpc>
            </a:pPr>
            <a:r>
              <a:rPr lang="ar-SA" sz="3000" dirty="0">
                <a:solidFill>
                  <a:srgbClr val="FF0000"/>
                </a:solidFill>
                <a:cs typeface="B Nazanin" pitchFamily="2" charset="-78"/>
              </a:rPr>
              <a:t>موتورهای احتراق</a:t>
            </a:r>
            <a:r>
              <a:rPr lang="fa-IR" sz="3000" dirty="0">
                <a:solidFill>
                  <a:srgbClr val="FF0000"/>
                </a:solidFill>
                <a:cs typeface="B Nazanin" pitchFamily="2" charset="-78"/>
              </a:rPr>
              <a:t>ی يک مبدل حرارتی است.</a:t>
            </a:r>
            <a:r>
              <a:rPr lang="ar-SA" sz="3000" dirty="0">
                <a:solidFill>
                  <a:srgbClr val="FF0000"/>
                </a:solidFill>
                <a:cs typeface="B Nazanin" pitchFamily="2" charset="-78"/>
              </a:rPr>
              <a:t> </a:t>
            </a:r>
            <a:endParaRPr lang="en-US" sz="3000" dirty="0">
              <a:solidFill>
                <a:srgbClr val="FF0000"/>
              </a:solidFill>
              <a:cs typeface="B Nazanin" pitchFamily="2" charset="-78"/>
            </a:endParaRPr>
          </a:p>
          <a:p>
            <a:pPr algn="justLow">
              <a:lnSpc>
                <a:spcPct val="90000"/>
              </a:lnSpc>
            </a:pPr>
            <a:r>
              <a:rPr lang="ar-SA" sz="3000" dirty="0">
                <a:cs typeface="B Nazanin" pitchFamily="2" charset="-78"/>
              </a:rPr>
              <a:t>ماشین </a:t>
            </a:r>
            <a:r>
              <a:rPr lang="fa-IR" sz="3000" dirty="0">
                <a:cs typeface="B Nazanin" pitchFamily="2" charset="-78"/>
              </a:rPr>
              <a:t>وسيله ای است که با دريافت قدرت کار انجام می دهد</a:t>
            </a:r>
          </a:p>
          <a:p>
            <a:pPr lvl="1" algn="justLow">
              <a:lnSpc>
                <a:spcPct val="90000"/>
              </a:lnSpc>
            </a:pPr>
            <a:r>
              <a:rPr lang="fa-IR" sz="2600" dirty="0">
                <a:cs typeface="B Nazanin" pitchFamily="2" charset="-78"/>
              </a:rPr>
              <a:t>مانند: گاوآهن / بذرکار / چنگک باغبانی</a:t>
            </a:r>
            <a:endParaRPr lang="en-US" sz="2600" dirty="0">
              <a:cs typeface="B Nazanin" pitchFamily="2" charset="-78"/>
            </a:endParaRPr>
          </a:p>
        </p:txBody>
      </p:sp>
      <p:sp>
        <p:nvSpPr>
          <p:cNvPr id="4099"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dirty="0">
                <a:solidFill>
                  <a:srgbClr val="FFFFCC"/>
                </a:solidFill>
              </a:rPr>
              <a:t>بخش 1</a:t>
            </a:r>
            <a:r>
              <a:rPr lang="fa-IR" sz="2400" b="0" dirty="0">
                <a:solidFill>
                  <a:srgbClr val="FFFFCC"/>
                </a:solidFill>
              </a:rPr>
              <a:t>: </a:t>
            </a:r>
            <a:r>
              <a:rPr lang="ar-SA" sz="2400" b="0" dirty="0">
                <a:solidFill>
                  <a:srgbClr val="FFFFCC"/>
                </a:solidFill>
              </a:rPr>
              <a:t>موتورها</a:t>
            </a:r>
            <a:r>
              <a:rPr lang="fa-IR" sz="2400" b="0" dirty="0">
                <a:solidFill>
                  <a:srgbClr val="FFFFCC"/>
                </a:solidFill>
              </a:rPr>
              <a:t> - </a:t>
            </a:r>
            <a:r>
              <a:rPr lang="ar-SA" sz="2400" b="0" dirty="0">
                <a:solidFill>
                  <a:srgbClr val="FFFFCC"/>
                </a:solidFill>
              </a:rPr>
              <a:t>فصل اول</a:t>
            </a:r>
            <a:r>
              <a:rPr lang="fa-IR" sz="2400" b="0" dirty="0">
                <a:solidFill>
                  <a:srgbClr val="FFFFCC"/>
                </a:solidFill>
              </a:rPr>
              <a:t> : تعاریف</a:t>
            </a:r>
            <a:endParaRPr lang="en-US" sz="2400" b="0" dirty="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body" idx="1"/>
          </p:nvPr>
        </p:nvSpPr>
        <p:spPr>
          <a:xfrm>
            <a:off x="428596" y="1428736"/>
            <a:ext cx="8229600" cy="4781550"/>
          </a:xfrm>
        </p:spPr>
        <p:txBody>
          <a:bodyPr/>
          <a:lstStyle/>
          <a:p>
            <a:pPr marL="533400" indent="-533400" algn="justLow">
              <a:buFontTx/>
              <a:buNone/>
            </a:pPr>
            <a:r>
              <a:rPr lang="ar-SA" sz="3000" dirty="0"/>
              <a:t> سر سیلندر نیز همانند بدنه حاوی قطعات زیر است: </a:t>
            </a:r>
          </a:p>
          <a:p>
            <a:pPr marL="533400" indent="-533400" algn="justLow">
              <a:buFontTx/>
              <a:buAutoNum type="arabicPeriod"/>
            </a:pPr>
            <a:r>
              <a:rPr lang="ar-SA" sz="3000" b="1" dirty="0">
                <a:solidFill>
                  <a:srgbClr val="CC0000"/>
                </a:solidFill>
                <a:cs typeface="B Nazanin" pitchFamily="2" charset="-78"/>
              </a:rPr>
              <a:t>حفره‌های آب در موتورهای آب خنك </a:t>
            </a:r>
          </a:p>
          <a:p>
            <a:pPr marL="533400" indent="-533400" algn="justLow">
              <a:buFontTx/>
              <a:buAutoNum type="arabicPeriod"/>
            </a:pPr>
            <a:r>
              <a:rPr lang="ar-SA" sz="3000" b="1" dirty="0">
                <a:solidFill>
                  <a:schemeClr val="accent2"/>
                </a:solidFill>
                <a:cs typeface="B Nazanin" pitchFamily="2" charset="-78"/>
              </a:rPr>
              <a:t>مجرا</a:t>
            </a:r>
            <a:r>
              <a:rPr lang="fa-IR" sz="3000" b="1" dirty="0">
                <a:solidFill>
                  <a:schemeClr val="accent2"/>
                </a:solidFill>
                <a:cs typeface="B Nazanin" pitchFamily="2" charset="-78"/>
              </a:rPr>
              <a:t> </a:t>
            </a:r>
            <a:r>
              <a:rPr lang="ar-SA" sz="3000" b="1" dirty="0">
                <a:solidFill>
                  <a:schemeClr val="accent2"/>
                </a:solidFill>
                <a:cs typeface="B Nazanin" pitchFamily="2" charset="-78"/>
              </a:rPr>
              <a:t>یا دالان‌های</a:t>
            </a:r>
            <a:r>
              <a:rPr lang="en-US" sz="3000" b="1" dirty="0">
                <a:solidFill>
                  <a:schemeClr val="accent2"/>
                </a:solidFill>
                <a:cs typeface="B Nazanin" pitchFamily="2" charset="-78"/>
              </a:rPr>
              <a:t> </a:t>
            </a:r>
            <a:r>
              <a:rPr lang="ar-SA" sz="3000" b="1" dirty="0">
                <a:solidFill>
                  <a:schemeClr val="accent2"/>
                </a:solidFill>
                <a:cs typeface="B Nazanin" pitchFamily="2" charset="-78"/>
              </a:rPr>
              <a:t>ورود و خروج روغن</a:t>
            </a:r>
            <a:r>
              <a:rPr lang="fa-IR" sz="3000" b="1" dirty="0">
                <a:solidFill>
                  <a:schemeClr val="accent2"/>
                </a:solidFill>
                <a:cs typeface="B Nazanin" pitchFamily="2" charset="-78"/>
              </a:rPr>
              <a:t> از کارتر</a:t>
            </a:r>
            <a:endParaRPr lang="ar-SA" sz="3000" b="1" dirty="0">
              <a:solidFill>
                <a:schemeClr val="accent2"/>
              </a:solidFill>
              <a:cs typeface="B Nazanin" pitchFamily="2" charset="-78"/>
            </a:endParaRPr>
          </a:p>
          <a:p>
            <a:pPr marL="533400" indent="-533400" algn="justLow">
              <a:buFontTx/>
              <a:buAutoNum type="arabicPeriod"/>
            </a:pPr>
            <a:r>
              <a:rPr lang="ar-SA" sz="3000" b="1" dirty="0">
                <a:solidFill>
                  <a:srgbClr val="CC0000"/>
                </a:solidFill>
                <a:cs typeface="B Nazanin" pitchFamily="2" charset="-78"/>
              </a:rPr>
              <a:t>سوراخ پیچ‌های اتصال سر سیلندر به بدنه </a:t>
            </a:r>
          </a:p>
          <a:p>
            <a:pPr marL="533400" indent="-533400" algn="justLow">
              <a:buFontTx/>
              <a:buAutoNum type="arabicPeriod"/>
            </a:pPr>
            <a:r>
              <a:rPr lang="ar-SA" sz="3000" b="1" dirty="0">
                <a:solidFill>
                  <a:schemeClr val="accent2"/>
                </a:solidFill>
                <a:cs typeface="B Nazanin" pitchFamily="2" charset="-78"/>
              </a:rPr>
              <a:t>میل اسبك</a:t>
            </a:r>
            <a:r>
              <a:rPr lang="fa-IR" sz="3000" b="1" dirty="0">
                <a:solidFill>
                  <a:schemeClr val="accent2"/>
                </a:solidFill>
                <a:cs typeface="B Nazanin" pitchFamily="2" charset="-78"/>
              </a:rPr>
              <a:t>،</a:t>
            </a:r>
            <a:r>
              <a:rPr lang="ar-SA" sz="3000" b="1" dirty="0">
                <a:solidFill>
                  <a:schemeClr val="accent2"/>
                </a:solidFill>
                <a:cs typeface="B Nazanin" pitchFamily="2" charset="-78"/>
              </a:rPr>
              <a:t> اسبك‌ها</a:t>
            </a:r>
            <a:r>
              <a:rPr lang="en-US" sz="3000" b="1" dirty="0">
                <a:solidFill>
                  <a:schemeClr val="accent2"/>
                </a:solidFill>
                <a:cs typeface="B Nazanin" pitchFamily="2" charset="-78"/>
              </a:rPr>
              <a:t> </a:t>
            </a:r>
            <a:r>
              <a:rPr lang="fa-IR" sz="3000" b="1" dirty="0">
                <a:solidFill>
                  <a:schemeClr val="accent2"/>
                </a:solidFill>
                <a:cs typeface="B Nazanin" pitchFamily="2" charset="-78"/>
              </a:rPr>
              <a:t>و </a:t>
            </a:r>
            <a:r>
              <a:rPr lang="ar-SA" sz="3000" b="1" dirty="0">
                <a:solidFill>
                  <a:schemeClr val="accent2"/>
                </a:solidFill>
                <a:cs typeface="B Nazanin" pitchFamily="2" charset="-78"/>
              </a:rPr>
              <a:t>پایه‌های</a:t>
            </a:r>
            <a:r>
              <a:rPr lang="en-US" sz="3000" b="1" dirty="0">
                <a:solidFill>
                  <a:schemeClr val="accent2"/>
                </a:solidFill>
                <a:cs typeface="B Nazanin" pitchFamily="2" charset="-78"/>
              </a:rPr>
              <a:t> </a:t>
            </a:r>
            <a:r>
              <a:rPr lang="ar-SA" sz="3000" b="1" dirty="0">
                <a:solidFill>
                  <a:schemeClr val="accent2"/>
                </a:solidFill>
                <a:cs typeface="B Nazanin" pitchFamily="2" charset="-78"/>
              </a:rPr>
              <a:t>میل اسبك </a:t>
            </a:r>
          </a:p>
          <a:p>
            <a:pPr marL="533400" indent="-533400" algn="justLow">
              <a:buFontTx/>
              <a:buAutoNum type="arabicPeriod"/>
            </a:pPr>
            <a:r>
              <a:rPr lang="ar-SA" sz="3000" b="1" dirty="0">
                <a:solidFill>
                  <a:srgbClr val="CC0000"/>
                </a:solidFill>
                <a:cs typeface="B Nazanin" pitchFamily="2" charset="-78"/>
              </a:rPr>
              <a:t>سوپاپ‌های</a:t>
            </a:r>
            <a:r>
              <a:rPr lang="en-US" sz="3000" b="1" dirty="0">
                <a:solidFill>
                  <a:srgbClr val="CC0000"/>
                </a:solidFill>
                <a:cs typeface="B Nazanin" pitchFamily="2" charset="-78"/>
              </a:rPr>
              <a:t> </a:t>
            </a:r>
            <a:r>
              <a:rPr lang="ar-SA" sz="3000" b="1" dirty="0">
                <a:solidFill>
                  <a:srgbClr val="CC0000"/>
                </a:solidFill>
                <a:cs typeface="B Nazanin" pitchFamily="2" charset="-78"/>
              </a:rPr>
              <a:t>هوا و دود </a:t>
            </a:r>
          </a:p>
          <a:p>
            <a:pPr marL="533400" indent="-533400" algn="justLow">
              <a:buFontTx/>
              <a:buAutoNum type="arabicPeriod"/>
            </a:pPr>
            <a:r>
              <a:rPr lang="ar-SA" sz="3000" b="1" dirty="0">
                <a:solidFill>
                  <a:schemeClr val="accent2"/>
                </a:solidFill>
                <a:cs typeface="B Nazanin" pitchFamily="2" charset="-78"/>
              </a:rPr>
              <a:t>هادی</a:t>
            </a:r>
            <a:r>
              <a:rPr lang="fa-IR" sz="3000" b="1" dirty="0">
                <a:solidFill>
                  <a:schemeClr val="accent2"/>
                </a:solidFill>
                <a:cs typeface="B Nazanin" pitchFamily="2" charset="-78"/>
              </a:rPr>
              <a:t> (گايد)</a:t>
            </a:r>
            <a:r>
              <a:rPr lang="ar-SA" sz="3000" b="1" dirty="0">
                <a:solidFill>
                  <a:schemeClr val="accent2"/>
                </a:solidFill>
                <a:cs typeface="B Nazanin" pitchFamily="2" charset="-78"/>
              </a:rPr>
              <a:t> سوپاپ </a:t>
            </a:r>
            <a:endParaRPr lang="fa-IR" sz="3000" b="1" dirty="0">
              <a:solidFill>
                <a:schemeClr val="accent2"/>
              </a:solidFill>
              <a:cs typeface="B Nazanin" pitchFamily="2" charset="-78"/>
            </a:endParaRPr>
          </a:p>
          <a:p>
            <a:pPr marL="533400" indent="-533400" algn="justLow">
              <a:buFontTx/>
              <a:buAutoNum type="arabicPeriod"/>
            </a:pPr>
            <a:r>
              <a:rPr lang="fa-IR" sz="3000" b="1" dirty="0">
                <a:solidFill>
                  <a:srgbClr val="FF0000"/>
                </a:solidFill>
                <a:cs typeface="B Nazanin" pitchFamily="2" charset="-78"/>
              </a:rPr>
              <a:t>پولک های آب</a:t>
            </a:r>
          </a:p>
          <a:p>
            <a:pPr marL="533400" indent="-533400" algn="justLow">
              <a:buFontTx/>
              <a:buAutoNum type="arabicPeriod"/>
            </a:pPr>
            <a:r>
              <a:rPr lang="fa-IR" sz="3000" b="1" dirty="0">
                <a:solidFill>
                  <a:schemeClr val="accent2"/>
                </a:solidFill>
                <a:cs typeface="B Nazanin" pitchFamily="2" charset="-78"/>
              </a:rPr>
              <a:t>میله های فشار دهنده وکانال های عبور آن ها</a:t>
            </a:r>
          </a:p>
          <a:p>
            <a:pPr marL="533400" indent="-533400" algn="justLow">
              <a:buFontTx/>
              <a:buAutoNum type="arabicPeriod"/>
            </a:pPr>
            <a:endParaRPr lang="en-US" sz="3000" b="1" dirty="0">
              <a:solidFill>
                <a:schemeClr val="accent2"/>
              </a:solidFill>
              <a:cs typeface="B Nazanin" pitchFamily="2" charset="-78"/>
            </a:endParaRPr>
          </a:p>
        </p:txBody>
      </p:sp>
      <p:sp>
        <p:nvSpPr>
          <p:cNvPr id="47108" name="Rectangle 4"/>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چهارم : سرسیلندر</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p:cNvPicPr>
            <a:picLocks noChangeAspect="1" noChangeArrowheads="1"/>
          </p:cNvPicPr>
          <p:nvPr/>
        </p:nvPicPr>
        <p:blipFill>
          <a:blip r:embed="rId2"/>
          <a:srcRect t="21477" b="16109"/>
          <a:stretch>
            <a:fillRect/>
          </a:stretch>
        </p:blipFill>
        <p:spPr bwMode="auto">
          <a:xfrm>
            <a:off x="492125" y="2481263"/>
            <a:ext cx="8040688" cy="3756025"/>
          </a:xfrm>
          <a:prstGeom prst="rect">
            <a:avLst/>
          </a:prstGeom>
          <a:noFill/>
          <a:ln w="9525">
            <a:noFill/>
            <a:miter lim="800000"/>
            <a:headEnd/>
            <a:tailEnd/>
          </a:ln>
          <a:effectLst/>
        </p:spPr>
      </p:pic>
      <p:sp>
        <p:nvSpPr>
          <p:cNvPr id="48133" name="Text Box 5"/>
          <p:cNvSpPr txBox="1">
            <a:spLocks noChangeArrowheads="1"/>
          </p:cNvSpPr>
          <p:nvPr/>
        </p:nvSpPr>
        <p:spPr bwMode="auto">
          <a:xfrm>
            <a:off x="3213100" y="1773238"/>
            <a:ext cx="2614613" cy="519112"/>
          </a:xfrm>
          <a:prstGeom prst="rect">
            <a:avLst/>
          </a:prstGeom>
          <a:noFill/>
          <a:ln w="9525">
            <a:noFill/>
            <a:miter lim="800000"/>
            <a:headEnd/>
            <a:tailEnd/>
          </a:ln>
          <a:effectLst/>
        </p:spPr>
        <p:txBody>
          <a:bodyPr wrap="none">
            <a:spAutoFit/>
          </a:bodyPr>
          <a:lstStyle/>
          <a:p>
            <a:r>
              <a:rPr lang="fa-IR" sz="2800"/>
              <a:t>تصویریک سرسیلندر</a:t>
            </a:r>
            <a:endParaRPr lang="en-US" sz="2800"/>
          </a:p>
        </p:txBody>
      </p:sp>
      <p:sp>
        <p:nvSpPr>
          <p:cNvPr id="48134" name="Rectangle 6"/>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چهارم : سرسیلندر</a:t>
            </a:r>
            <a:endParaRPr lang="en-US" sz="2400" b="0">
              <a:solidFill>
                <a:srgbClr val="FFFFCC"/>
              </a:solidFill>
            </a:endParaRPr>
          </a:p>
        </p:txBody>
      </p:sp>
      <p:sp>
        <p:nvSpPr>
          <p:cNvPr id="6" name="Footer Placeholder 5"/>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body" idx="1"/>
          </p:nvPr>
        </p:nvSpPr>
        <p:spPr>
          <a:xfrm>
            <a:off x="357158" y="1428736"/>
            <a:ext cx="8435975" cy="4781550"/>
          </a:xfrm>
        </p:spPr>
        <p:txBody>
          <a:bodyPr/>
          <a:lstStyle/>
          <a:p>
            <a:pPr algn="justLow">
              <a:buFontTx/>
              <a:buNone/>
            </a:pPr>
            <a:r>
              <a:rPr lang="ar-SA" sz="3000" b="1" dirty="0"/>
              <a:t>سوپاپ‌ها</a:t>
            </a:r>
            <a:r>
              <a:rPr lang="en-US" sz="3000" b="1" dirty="0"/>
              <a:t> </a:t>
            </a:r>
            <a:r>
              <a:rPr lang="ar-SA" sz="3000" b="1" dirty="0"/>
              <a:t> </a:t>
            </a:r>
            <a:endParaRPr lang="ar-SA" sz="3000" dirty="0"/>
          </a:p>
          <a:p>
            <a:pPr algn="justLow"/>
            <a:r>
              <a:rPr lang="ar-SA" sz="3000" dirty="0">
                <a:solidFill>
                  <a:schemeClr val="accent2"/>
                </a:solidFill>
                <a:cs typeface="B Nazanin" pitchFamily="2" charset="-78"/>
              </a:rPr>
              <a:t>هر سیلندر دست كم دارای دو سوپاپ یكی برای ورود مخلوط سوخت و هوا (‌موتور بنزینی) یا هوا (موتور گازوییلی) و دیگری برای خروج دود است. </a:t>
            </a:r>
            <a:endParaRPr lang="fa-IR" sz="3000" dirty="0">
              <a:solidFill>
                <a:schemeClr val="accent2"/>
              </a:solidFill>
              <a:cs typeface="B Nazanin" pitchFamily="2" charset="-78"/>
            </a:endParaRPr>
          </a:p>
          <a:p>
            <a:pPr algn="justLow"/>
            <a:r>
              <a:rPr lang="fa-IR" sz="3000" dirty="0">
                <a:cs typeface="B Nazanin" pitchFamily="2" charset="-78"/>
              </a:rPr>
              <a:t> معمول ترین روش استقرار سوپاپ ها به طور عمودی ودر سر سیلندر می باشد .</a:t>
            </a:r>
            <a:r>
              <a:rPr lang="ar-SA" sz="3000" dirty="0">
                <a:cs typeface="B Nazanin" pitchFamily="2" charset="-78"/>
              </a:rPr>
              <a:t>هر سوپاپ از دو بخش بنام‌های</a:t>
            </a:r>
            <a:r>
              <a:rPr lang="en-US" sz="3000" dirty="0">
                <a:cs typeface="B Nazanin" pitchFamily="2" charset="-78"/>
              </a:rPr>
              <a:t> </a:t>
            </a:r>
            <a:r>
              <a:rPr lang="ar-SA" sz="3000" dirty="0">
                <a:cs typeface="B Nazanin" pitchFamily="2" charset="-78"/>
              </a:rPr>
              <a:t>سرسوپاپ و ساق سوپاپ تراشیده شده است. </a:t>
            </a:r>
            <a:endParaRPr lang="fa-IR" sz="3000" dirty="0">
              <a:cs typeface="B Nazanin" pitchFamily="2" charset="-78"/>
            </a:endParaRPr>
          </a:p>
          <a:p>
            <a:pPr algn="justLow"/>
            <a:r>
              <a:rPr lang="ar-SA" sz="3000" dirty="0">
                <a:solidFill>
                  <a:schemeClr val="accent2"/>
                </a:solidFill>
                <a:cs typeface="B Nazanin" pitchFamily="2" charset="-78"/>
              </a:rPr>
              <a:t>سرسوپاپ قسمت دایره‌‌ای</a:t>
            </a:r>
            <a:r>
              <a:rPr lang="en-US" sz="3000" dirty="0">
                <a:solidFill>
                  <a:schemeClr val="accent2"/>
                </a:solidFill>
                <a:cs typeface="B Nazanin" pitchFamily="2" charset="-78"/>
              </a:rPr>
              <a:t> </a:t>
            </a:r>
            <a:r>
              <a:rPr lang="ar-SA" sz="3000" dirty="0">
                <a:solidFill>
                  <a:schemeClr val="accent2"/>
                </a:solidFill>
                <a:cs typeface="B Nazanin" pitchFamily="2" charset="-78"/>
              </a:rPr>
              <a:t>شكل است كه پهلوی آن با زاویه حدود </a:t>
            </a:r>
            <a:r>
              <a:rPr lang="en-US" sz="3000" dirty="0">
                <a:solidFill>
                  <a:schemeClr val="accent2"/>
                </a:solidFill>
                <a:cs typeface="B Nazanin" pitchFamily="2" charset="-78"/>
              </a:rPr>
              <a:t>45</a:t>
            </a:r>
            <a:r>
              <a:rPr lang="ar-SA" sz="3000" dirty="0">
                <a:solidFill>
                  <a:schemeClr val="accent2"/>
                </a:solidFill>
                <a:cs typeface="B Nazanin" pitchFamily="2" charset="-78"/>
              </a:rPr>
              <a:t> </a:t>
            </a:r>
            <a:r>
              <a:rPr lang="fa-IR" sz="3000" dirty="0">
                <a:solidFill>
                  <a:schemeClr val="accent2"/>
                </a:solidFill>
                <a:cs typeface="B Nazanin" pitchFamily="2" charset="-78"/>
              </a:rPr>
              <a:t>درجه</a:t>
            </a:r>
            <a:r>
              <a:rPr lang="ar-SA" sz="3000" dirty="0">
                <a:solidFill>
                  <a:schemeClr val="accent2"/>
                </a:solidFill>
                <a:cs typeface="B Nazanin" pitchFamily="2" charset="-78"/>
              </a:rPr>
              <a:t> پخ داده شده است. </a:t>
            </a:r>
            <a:r>
              <a:rPr lang="fa-IR" sz="3000" dirty="0">
                <a:solidFill>
                  <a:schemeClr val="accent2"/>
                </a:solidFill>
                <a:cs typeface="B Nazanin" pitchFamily="2" charset="-78"/>
              </a:rPr>
              <a:t>به وسط این دایره ،میله ای پیوند خورده است که ساق سوپاپ گوییم.</a:t>
            </a:r>
            <a:endParaRPr lang="en-US" sz="3000" dirty="0">
              <a:solidFill>
                <a:schemeClr val="accent2"/>
              </a:solidFill>
              <a:cs typeface="B Nazanin" pitchFamily="2" charset="-78"/>
            </a:endParaRPr>
          </a:p>
        </p:txBody>
      </p:sp>
      <p:sp>
        <p:nvSpPr>
          <p:cNvPr id="49155"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چهارم : سرسیلندر</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body" sz="half" idx="1"/>
          </p:nvPr>
        </p:nvSpPr>
        <p:spPr>
          <a:xfrm>
            <a:off x="457200" y="1557338"/>
            <a:ext cx="4038600" cy="4525962"/>
          </a:xfrm>
        </p:spPr>
        <p:txBody>
          <a:bodyPr/>
          <a:lstStyle/>
          <a:p>
            <a:pPr algn="justLow">
              <a:buFontTx/>
              <a:buNone/>
            </a:pPr>
            <a:r>
              <a:rPr lang="fa-IR" sz="2800" dirty="0"/>
              <a:t> </a:t>
            </a:r>
            <a:r>
              <a:rPr lang="fa-IR" sz="2800" dirty="0">
                <a:cs typeface="B Nazanin" pitchFamily="2" charset="-78"/>
              </a:rPr>
              <a:t>قطعات مختلف یک سوپاپ</a:t>
            </a:r>
            <a:endParaRPr lang="en-US" sz="2800" dirty="0">
              <a:cs typeface="B Nazanin" pitchFamily="2" charset="-78"/>
            </a:endParaRPr>
          </a:p>
        </p:txBody>
      </p:sp>
      <p:pic>
        <p:nvPicPr>
          <p:cNvPr id="50180" name="Picture 4"/>
          <p:cNvPicPr>
            <a:picLocks noChangeAspect="1" noChangeArrowheads="1"/>
          </p:cNvPicPr>
          <p:nvPr/>
        </p:nvPicPr>
        <p:blipFill>
          <a:blip r:embed="rId3"/>
          <a:srcRect/>
          <a:stretch>
            <a:fillRect/>
          </a:stretch>
        </p:blipFill>
        <p:spPr bwMode="auto">
          <a:xfrm>
            <a:off x="179388" y="2205038"/>
            <a:ext cx="4824412" cy="4106862"/>
          </a:xfrm>
          <a:prstGeom prst="rect">
            <a:avLst/>
          </a:prstGeom>
          <a:noFill/>
          <a:ln w="9525">
            <a:noFill/>
            <a:miter lim="800000"/>
            <a:headEnd/>
            <a:tailEnd/>
          </a:ln>
          <a:effectLst/>
        </p:spPr>
      </p:pic>
      <p:sp>
        <p:nvSpPr>
          <p:cNvPr id="50181" name="Rectangle 5"/>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چهارم : سرسیلندر</a:t>
            </a:r>
            <a:endParaRPr lang="en-US" sz="2400" b="0">
              <a:solidFill>
                <a:srgbClr val="FFFFCC"/>
              </a:solidFill>
            </a:endParaRPr>
          </a:p>
        </p:txBody>
      </p:sp>
      <p:graphicFrame>
        <p:nvGraphicFramePr>
          <p:cNvPr id="50182" name="Object 6"/>
          <p:cNvGraphicFramePr>
            <a:graphicFrameLocks noGrp="1" noChangeAspect="1"/>
          </p:cNvGraphicFramePr>
          <p:nvPr>
            <p:ph sz="half" idx="2"/>
          </p:nvPr>
        </p:nvGraphicFramePr>
        <p:xfrm>
          <a:off x="5083175" y="1412875"/>
          <a:ext cx="3765550" cy="5111750"/>
        </p:xfrm>
        <a:graphic>
          <a:graphicData uri="http://schemas.openxmlformats.org/presentationml/2006/ole">
            <mc:AlternateContent xmlns:mc="http://schemas.openxmlformats.org/markup-compatibility/2006">
              <mc:Choice xmlns:v="urn:schemas-microsoft-com:vml" Requires="v">
                <p:oleObj spid="_x0000_s50190" name="Image" r:id="rId4" imgW="2816358" imgH="3822200" progId="">
                  <p:embed/>
                </p:oleObj>
              </mc:Choice>
              <mc:Fallback>
                <p:oleObj name="Image" r:id="rId4" imgW="2816358" imgH="3822200" progId="">
                  <p:embed/>
                  <p:pic>
                    <p:nvPicPr>
                      <p:cNvPr id="0" name="Picture 1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3175" y="1412875"/>
                        <a:ext cx="3765550" cy="511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Footer Placeholder 6"/>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body" idx="1"/>
          </p:nvPr>
        </p:nvSpPr>
        <p:spPr>
          <a:xfrm>
            <a:off x="457200" y="1600200"/>
            <a:ext cx="8229600" cy="4781550"/>
          </a:xfrm>
        </p:spPr>
        <p:txBody>
          <a:bodyPr/>
          <a:lstStyle/>
          <a:p>
            <a:pPr algn="justLow">
              <a:buFontTx/>
              <a:buNone/>
            </a:pPr>
            <a:r>
              <a:rPr lang="ar-SA" sz="3000" b="1" dirty="0"/>
              <a:t>واشر سرسیلندر</a:t>
            </a:r>
            <a:endParaRPr lang="ar-SA" sz="3000" dirty="0"/>
          </a:p>
          <a:p>
            <a:pPr algn="justLow">
              <a:buNone/>
            </a:pPr>
            <a:r>
              <a:rPr lang="fa-IR" sz="3000" dirty="0">
                <a:cs typeface="B Nazanin" pitchFamily="2" charset="-78"/>
              </a:rPr>
              <a:t>1- </a:t>
            </a:r>
            <a:r>
              <a:rPr lang="ar-SA" sz="3000" dirty="0">
                <a:cs typeface="B Nazanin" pitchFamily="2" charset="-78"/>
              </a:rPr>
              <a:t>مجراهای متعددی از بدنه باید به سر سیلندر راه یابند . مجراهای آب، روغن، میله‌های</a:t>
            </a:r>
            <a:r>
              <a:rPr lang="en-US" sz="3000" dirty="0">
                <a:cs typeface="B Nazanin" pitchFamily="2" charset="-78"/>
              </a:rPr>
              <a:t> </a:t>
            </a:r>
            <a:r>
              <a:rPr lang="ar-SA" sz="3000" dirty="0">
                <a:cs typeface="B Nazanin" pitchFamily="2" charset="-78"/>
              </a:rPr>
              <a:t>فشار دهنده و پیچ‌ها. این مجراها نباید با </a:t>
            </a:r>
            <a:r>
              <a:rPr lang="fa-IR" sz="3000" dirty="0">
                <a:cs typeface="B Nazanin" pitchFamily="2" charset="-78"/>
              </a:rPr>
              <a:t> </a:t>
            </a:r>
            <a:r>
              <a:rPr lang="ar-SA" sz="3000" dirty="0">
                <a:cs typeface="B Nazanin" pitchFamily="2" charset="-78"/>
              </a:rPr>
              <a:t>یكدیگر رابطه داشته باشند. </a:t>
            </a:r>
            <a:endParaRPr lang="fa-IR" sz="3000" dirty="0">
              <a:cs typeface="B Nazanin" pitchFamily="2" charset="-78"/>
            </a:endParaRPr>
          </a:p>
          <a:p>
            <a:pPr algn="justLow">
              <a:buNone/>
            </a:pPr>
            <a:r>
              <a:rPr lang="fa-IR" sz="3000" dirty="0">
                <a:cs typeface="B Nazanin" pitchFamily="2" charset="-78"/>
              </a:rPr>
              <a:t>2- </a:t>
            </a:r>
            <a:r>
              <a:rPr lang="ar-SA" sz="3000" dirty="0">
                <a:cs typeface="B Nazanin" pitchFamily="2" charset="-78"/>
              </a:rPr>
              <a:t>گازهای فشرده درون فضای مرده نباید به بیرون موتور یا به این مجراها نشت كند . </a:t>
            </a:r>
            <a:endParaRPr lang="fa-IR" sz="3000" dirty="0">
              <a:cs typeface="B Nazanin" pitchFamily="2" charset="-78"/>
            </a:endParaRPr>
          </a:p>
          <a:p>
            <a:pPr algn="justLow"/>
            <a:r>
              <a:rPr lang="ar-SA" sz="3000" dirty="0">
                <a:solidFill>
                  <a:schemeClr val="accent6"/>
                </a:solidFill>
                <a:cs typeface="B Nazanin" pitchFamily="2" charset="-78"/>
              </a:rPr>
              <a:t>برای جلوگیری از این عمل یا اصطلاحا </a:t>
            </a:r>
            <a:r>
              <a:rPr lang="ar-SA" sz="3000" dirty="0">
                <a:solidFill>
                  <a:srgbClr val="C00000"/>
                </a:solidFill>
                <a:cs typeface="B Nazanin" pitchFamily="2" charset="-78"/>
              </a:rPr>
              <a:t>آب بندی </a:t>
            </a:r>
            <a:r>
              <a:rPr lang="ar-SA" sz="3000" dirty="0">
                <a:solidFill>
                  <a:schemeClr val="accent6"/>
                </a:solidFill>
                <a:cs typeface="B Nazanin" pitchFamily="2" charset="-78"/>
              </a:rPr>
              <a:t>آنها از واشر مخصوصی بنام واشر سر سیلندر استفاده</a:t>
            </a:r>
            <a:r>
              <a:rPr lang="en-US" sz="3000" dirty="0">
                <a:solidFill>
                  <a:schemeClr val="accent6"/>
                </a:solidFill>
                <a:cs typeface="B Nazanin" pitchFamily="2" charset="-78"/>
              </a:rPr>
              <a:t> </a:t>
            </a:r>
            <a:r>
              <a:rPr lang="ar-SA" sz="3000" dirty="0">
                <a:solidFill>
                  <a:schemeClr val="accent6"/>
                </a:solidFill>
                <a:cs typeface="B Nazanin" pitchFamily="2" charset="-78"/>
              </a:rPr>
              <a:t>می‌شود . این واشر بین دو قطعه بدنه و سر سیلندر قرار</a:t>
            </a:r>
            <a:r>
              <a:rPr lang="en-US" sz="3000" dirty="0">
                <a:solidFill>
                  <a:schemeClr val="accent6"/>
                </a:solidFill>
                <a:cs typeface="B Nazanin" pitchFamily="2" charset="-78"/>
              </a:rPr>
              <a:t> </a:t>
            </a:r>
            <a:r>
              <a:rPr lang="ar-SA" sz="3000" dirty="0">
                <a:solidFill>
                  <a:schemeClr val="accent6"/>
                </a:solidFill>
                <a:cs typeface="B Nazanin" pitchFamily="2" charset="-78"/>
              </a:rPr>
              <a:t>می‌گیرد . </a:t>
            </a:r>
            <a:endParaRPr lang="en-US" sz="3000" dirty="0">
              <a:solidFill>
                <a:schemeClr val="accent6"/>
              </a:solidFill>
              <a:cs typeface="B Nazanin" pitchFamily="2" charset="-78"/>
            </a:endParaRPr>
          </a:p>
        </p:txBody>
      </p:sp>
      <p:sp>
        <p:nvSpPr>
          <p:cNvPr id="51203"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چهارم : سرسیلندر</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457200" y="1600200"/>
            <a:ext cx="8229600" cy="4781550"/>
          </a:xfrm>
        </p:spPr>
        <p:txBody>
          <a:bodyPr/>
          <a:lstStyle/>
          <a:p>
            <a:pPr algn="justLow">
              <a:buFontTx/>
              <a:buNone/>
            </a:pPr>
            <a:r>
              <a:rPr lang="fa-IR"/>
              <a:t>تصویر یک واشر سر سیلندر</a:t>
            </a:r>
            <a:endParaRPr lang="en-US"/>
          </a:p>
        </p:txBody>
      </p:sp>
      <p:pic>
        <p:nvPicPr>
          <p:cNvPr id="52227" name="Picture 3"/>
          <p:cNvPicPr>
            <a:picLocks noChangeAspect="1" noChangeArrowheads="1"/>
          </p:cNvPicPr>
          <p:nvPr/>
        </p:nvPicPr>
        <p:blipFill>
          <a:blip r:embed="rId2"/>
          <a:srcRect/>
          <a:stretch>
            <a:fillRect/>
          </a:stretch>
        </p:blipFill>
        <p:spPr bwMode="auto">
          <a:xfrm>
            <a:off x="2555875" y="2420938"/>
            <a:ext cx="4032250" cy="3859212"/>
          </a:xfrm>
          <a:prstGeom prst="rect">
            <a:avLst/>
          </a:prstGeom>
          <a:noFill/>
          <a:ln w="9525">
            <a:noFill/>
            <a:miter lim="800000"/>
            <a:headEnd/>
            <a:tailEnd/>
          </a:ln>
          <a:effectLst/>
        </p:spPr>
      </p:pic>
      <p:sp>
        <p:nvSpPr>
          <p:cNvPr id="52228" name="Rectangle 4"/>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چهارم : سرسیلندر</a:t>
            </a:r>
            <a:endParaRPr lang="en-US" sz="2400" b="0">
              <a:solidFill>
                <a:srgbClr val="FFFFCC"/>
              </a:solidFill>
            </a:endParaRPr>
          </a:p>
        </p:txBody>
      </p:sp>
      <p:sp>
        <p:nvSpPr>
          <p:cNvPr id="6" name="Footer Placeholder 5"/>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body" idx="1"/>
          </p:nvPr>
        </p:nvSpPr>
        <p:spPr>
          <a:xfrm>
            <a:off x="457200" y="1600200"/>
            <a:ext cx="8229600" cy="4781550"/>
          </a:xfrm>
        </p:spPr>
        <p:txBody>
          <a:bodyPr/>
          <a:lstStyle/>
          <a:p>
            <a:pPr algn="justLow">
              <a:lnSpc>
                <a:spcPct val="90000"/>
              </a:lnSpc>
              <a:buFontTx/>
              <a:buNone/>
            </a:pPr>
            <a:r>
              <a:rPr lang="ar-SA" sz="3000" b="1" dirty="0"/>
              <a:t>فیلرزدن سوپاپ‌ها</a:t>
            </a:r>
            <a:r>
              <a:rPr lang="en-US" sz="3000" b="1" dirty="0"/>
              <a:t> </a:t>
            </a:r>
            <a:endParaRPr lang="fa-IR" sz="3000" u="sng" dirty="0"/>
          </a:p>
          <a:p>
            <a:pPr algn="justLow">
              <a:lnSpc>
                <a:spcPct val="90000"/>
              </a:lnSpc>
            </a:pPr>
            <a:r>
              <a:rPr lang="ar-SA" sz="3000" dirty="0">
                <a:cs typeface="B Nazanin" pitchFamily="2" charset="-78"/>
              </a:rPr>
              <a:t>فاصله بین سر اسبك و انتهای ساق سوپاپ باید مقدار معینی باشد. </a:t>
            </a:r>
            <a:endParaRPr lang="fa-IR" sz="3000" dirty="0">
              <a:cs typeface="B Nazanin" pitchFamily="2" charset="-78"/>
            </a:endParaRPr>
          </a:p>
          <a:p>
            <a:pPr algn="justLow">
              <a:lnSpc>
                <a:spcPct val="90000"/>
              </a:lnSpc>
            </a:pPr>
            <a:r>
              <a:rPr lang="ar-SA" sz="3000" dirty="0">
                <a:solidFill>
                  <a:srgbClr val="C00000"/>
                </a:solidFill>
                <a:cs typeface="B Nazanin" pitchFamily="2" charset="-78"/>
              </a:rPr>
              <a:t>این اندازه برای موتورهای مختلف و سوپاپ‌های دود و هوا و گرمی و سردی سوپاپ‌ها متفاوت است. فیلر سوپاپ یا فاصله بازی اسبك از سر ساق سوپاپ  هوا حدود</a:t>
            </a:r>
            <a:r>
              <a:rPr lang="fa-IR" sz="3000" dirty="0">
                <a:solidFill>
                  <a:srgbClr val="C00000"/>
                </a:solidFill>
                <a:cs typeface="B Nazanin" pitchFamily="2" charset="-78"/>
              </a:rPr>
              <a:t> </a:t>
            </a:r>
            <a:r>
              <a:rPr lang="en-US" sz="3000" dirty="0">
                <a:solidFill>
                  <a:srgbClr val="C00000"/>
                </a:solidFill>
                <a:cs typeface="B Nazanin" pitchFamily="2" charset="-78"/>
              </a:rPr>
              <a:t>0.3 mm</a:t>
            </a:r>
            <a:r>
              <a:rPr lang="ar-SA" sz="3000" dirty="0">
                <a:solidFill>
                  <a:srgbClr val="C00000"/>
                </a:solidFill>
                <a:cs typeface="B Nazanin" pitchFamily="2" charset="-78"/>
              </a:rPr>
              <a:t> و سوپاپ دود </a:t>
            </a:r>
            <a:r>
              <a:rPr lang="en-US" sz="3000" dirty="0">
                <a:solidFill>
                  <a:srgbClr val="C00000"/>
                </a:solidFill>
                <a:cs typeface="B Nazanin" pitchFamily="2" charset="-78"/>
              </a:rPr>
              <a:t>mm</a:t>
            </a:r>
            <a:r>
              <a:rPr lang="ar-SA" sz="3000" dirty="0">
                <a:solidFill>
                  <a:srgbClr val="C00000"/>
                </a:solidFill>
                <a:cs typeface="B Nazanin" pitchFamily="2" charset="-78"/>
              </a:rPr>
              <a:t> </a:t>
            </a:r>
            <a:r>
              <a:rPr lang="en-US" sz="3000" dirty="0">
                <a:solidFill>
                  <a:srgbClr val="C00000"/>
                </a:solidFill>
                <a:cs typeface="B Nazanin" pitchFamily="2" charset="-78"/>
              </a:rPr>
              <a:t>0.4 mm </a:t>
            </a:r>
            <a:r>
              <a:rPr lang="fa-IR" sz="3000" dirty="0">
                <a:solidFill>
                  <a:srgbClr val="C00000"/>
                </a:solidFill>
                <a:cs typeface="B Nazanin" pitchFamily="2" charset="-78"/>
              </a:rPr>
              <a:t> </a:t>
            </a:r>
            <a:r>
              <a:rPr lang="ar-SA" sz="3000" dirty="0">
                <a:solidFill>
                  <a:srgbClr val="C00000"/>
                </a:solidFill>
                <a:cs typeface="B Nazanin" pitchFamily="2" charset="-78"/>
              </a:rPr>
              <a:t>می‌باشد ولی بهتر است به دفترچه دستورالعمل موتور رجوع شود </a:t>
            </a:r>
            <a:r>
              <a:rPr lang="fa-IR" sz="3000" dirty="0">
                <a:solidFill>
                  <a:srgbClr val="C00000"/>
                </a:solidFill>
                <a:cs typeface="B Nazanin" pitchFamily="2" charset="-78"/>
              </a:rPr>
              <a:t>(</a:t>
            </a:r>
            <a:r>
              <a:rPr lang="ar-SA" sz="3000" dirty="0">
                <a:solidFill>
                  <a:schemeClr val="accent2"/>
                </a:solidFill>
                <a:cs typeface="B Nazanin" pitchFamily="2" charset="-78"/>
              </a:rPr>
              <a:t>در حالت گرم یا سرد</a:t>
            </a:r>
            <a:r>
              <a:rPr lang="fa-IR" sz="3000" dirty="0">
                <a:solidFill>
                  <a:schemeClr val="accent2"/>
                </a:solidFill>
                <a:cs typeface="B Nazanin" pitchFamily="2" charset="-78"/>
              </a:rPr>
              <a:t> متفاوت است به دليل انبساط حرارتی</a:t>
            </a:r>
            <a:r>
              <a:rPr lang="fa-IR" sz="3000" dirty="0">
                <a:solidFill>
                  <a:srgbClr val="C00000"/>
                </a:solidFill>
                <a:cs typeface="B Nazanin" pitchFamily="2" charset="-78"/>
              </a:rPr>
              <a:t>).</a:t>
            </a:r>
          </a:p>
          <a:p>
            <a:pPr algn="justLow">
              <a:lnSpc>
                <a:spcPct val="90000"/>
              </a:lnSpc>
            </a:pPr>
            <a:r>
              <a:rPr lang="ar-SA" sz="3000" dirty="0">
                <a:cs typeface="B Nazanin" pitchFamily="2" charset="-78"/>
              </a:rPr>
              <a:t>فیلرها ورقه‌های فولادی به ضخامت‌های مختلف از</a:t>
            </a:r>
            <a:r>
              <a:rPr lang="en-US" sz="3000" dirty="0">
                <a:cs typeface="B Nazanin" pitchFamily="2" charset="-78"/>
              </a:rPr>
              <a:t>  </a:t>
            </a:r>
            <a:r>
              <a:rPr lang="ar-SA" sz="3000" dirty="0">
                <a:cs typeface="B Nazanin" pitchFamily="2" charset="-78"/>
              </a:rPr>
              <a:t> </a:t>
            </a:r>
            <a:r>
              <a:rPr lang="en-US" sz="2400" dirty="0">
                <a:cs typeface="B Nazanin" pitchFamily="2" charset="-78"/>
              </a:rPr>
              <a:t>mm</a:t>
            </a:r>
            <a:r>
              <a:rPr lang="ar-SA" sz="2400" dirty="0">
                <a:cs typeface="B Nazanin" pitchFamily="2" charset="-78"/>
              </a:rPr>
              <a:t> </a:t>
            </a:r>
            <a:r>
              <a:rPr lang="en-US" sz="2400" dirty="0">
                <a:cs typeface="B Nazanin" pitchFamily="2" charset="-78"/>
              </a:rPr>
              <a:t>0.05 - 2</a:t>
            </a:r>
            <a:r>
              <a:rPr lang="fa-IR" sz="3000" dirty="0">
                <a:cs typeface="B Nazanin" pitchFamily="2" charset="-78"/>
              </a:rPr>
              <a:t> </a:t>
            </a:r>
            <a:r>
              <a:rPr lang="ar-SA" sz="3000" dirty="0">
                <a:cs typeface="B Nazanin" pitchFamily="2" charset="-78"/>
              </a:rPr>
              <a:t>هستند . </a:t>
            </a:r>
            <a:endParaRPr lang="en-US" sz="3000" dirty="0">
              <a:cs typeface="B Nazanin" pitchFamily="2" charset="-78"/>
            </a:endParaRPr>
          </a:p>
        </p:txBody>
      </p:sp>
      <p:sp>
        <p:nvSpPr>
          <p:cNvPr id="53251"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چهارم : سرسیلندر</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body" idx="1"/>
          </p:nvPr>
        </p:nvSpPr>
        <p:spPr>
          <a:xfrm>
            <a:off x="457200" y="1600200"/>
            <a:ext cx="8229600" cy="4781550"/>
          </a:xfrm>
        </p:spPr>
        <p:txBody>
          <a:bodyPr/>
          <a:lstStyle/>
          <a:p>
            <a:pPr algn="ctr">
              <a:buFontTx/>
              <a:buNone/>
            </a:pPr>
            <a:r>
              <a:rPr lang="ar-SA" b="1" dirty="0"/>
              <a:t>فصل پنجم</a:t>
            </a:r>
            <a:endParaRPr lang="fa-IR" b="1" dirty="0"/>
          </a:p>
          <a:p>
            <a:pPr algn="ctr">
              <a:buFontTx/>
              <a:buNone/>
            </a:pPr>
            <a:endParaRPr lang="fa-IR" b="1" dirty="0"/>
          </a:p>
          <a:p>
            <a:pPr algn="ctr">
              <a:buFontTx/>
              <a:buNone/>
            </a:pPr>
            <a:endParaRPr lang="ar-SA" b="1" dirty="0"/>
          </a:p>
          <a:p>
            <a:pPr algn="ctr">
              <a:buFontTx/>
              <a:buNone/>
            </a:pPr>
            <a:r>
              <a:rPr lang="ar-SA" sz="5400" b="1" dirty="0"/>
              <a:t>هوا و سوخت رسانی</a:t>
            </a:r>
            <a:endParaRPr lang="en-US" sz="5400" b="1" dirty="0"/>
          </a:p>
        </p:txBody>
      </p:sp>
      <p:sp>
        <p:nvSpPr>
          <p:cNvPr id="4" name="Footer Placeholder 3"/>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body" idx="1"/>
          </p:nvPr>
        </p:nvSpPr>
        <p:spPr>
          <a:xfrm>
            <a:off x="457200" y="1600200"/>
            <a:ext cx="8229600" cy="4781550"/>
          </a:xfrm>
        </p:spPr>
        <p:txBody>
          <a:bodyPr/>
          <a:lstStyle/>
          <a:p>
            <a:pPr algn="justLow">
              <a:buFontTx/>
              <a:buNone/>
            </a:pPr>
            <a:r>
              <a:rPr lang="ar-SA" b="1" dirty="0"/>
              <a:t>هوارسانی  </a:t>
            </a:r>
            <a:endParaRPr lang="ar-SA" dirty="0"/>
          </a:p>
          <a:p>
            <a:pPr algn="justLow"/>
            <a:r>
              <a:rPr lang="ar-SA" dirty="0"/>
              <a:t>هوای محیط مملو از گرد و غبار است. اگر یك ذره شن در هر لیتر هوا یافت شود 18000000 ذره به موتور وارد می‌شوند كه برای ساییدگی زود هنگام سیلندر و پیستون‌ها بسیار بیش از مقدار لازم است. تصفیه درست و موثر هوای ورودی به موتور و سالم سازی محیط اهمیت </a:t>
            </a:r>
            <a:r>
              <a:rPr lang="fa-IR" dirty="0"/>
              <a:t>بسیاری دارد. به همین سبب جهت تصفیه هوا از وسیله‌ای بنام فیلتر هوا استفاده میشود.</a:t>
            </a:r>
            <a:endParaRPr lang="en-US" dirty="0"/>
          </a:p>
        </p:txBody>
      </p:sp>
      <p:sp>
        <p:nvSpPr>
          <p:cNvPr id="56323"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پنجم : هوا و سوخت رسانی</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a:xfrm>
            <a:off x="457200" y="1600200"/>
            <a:ext cx="8229600" cy="4781550"/>
          </a:xfrm>
        </p:spPr>
        <p:txBody>
          <a:bodyPr/>
          <a:lstStyle/>
          <a:p>
            <a:pPr algn="justLow"/>
            <a:r>
              <a:rPr lang="ar-SA"/>
              <a:t>هر فیلتر هوا دارای دو روكش لاستیكی در بالا وپایین است . وظیفه این لاستیك‌ها</a:t>
            </a:r>
            <a:r>
              <a:rPr lang="en-US"/>
              <a:t> </a:t>
            </a:r>
            <a:r>
              <a:rPr lang="ar-SA"/>
              <a:t>هوابندی است یعنی اجازه نخواهند داد كه هوا از زیر یا روی فیلتر بدون تصفیه شدن بگذرد. </a:t>
            </a:r>
            <a:endParaRPr lang="fa-IR"/>
          </a:p>
          <a:p>
            <a:pPr algn="justLow"/>
            <a:r>
              <a:rPr lang="ar-SA"/>
              <a:t>پیستون در زمان تنفس، خلایی در سیلندر ایجاد</a:t>
            </a:r>
            <a:r>
              <a:rPr lang="en-US"/>
              <a:t> </a:t>
            </a:r>
            <a:r>
              <a:rPr lang="ar-SA"/>
              <a:t>می‌شود كه هوا را از مسیر فیلتر هوا مكیده، كه ضمن عبور از كاربراتور مقداری بنزین را از فواره اصلی خارج بیرون</a:t>
            </a:r>
            <a:r>
              <a:rPr lang="en-US"/>
              <a:t> </a:t>
            </a:r>
            <a:r>
              <a:rPr lang="ar-SA"/>
              <a:t>می‌كشد. بنزین بلافاصله تبخیر و</a:t>
            </a:r>
            <a:r>
              <a:rPr lang="fa-IR"/>
              <a:t> </a:t>
            </a:r>
            <a:r>
              <a:rPr lang="ar-SA"/>
              <a:t>با هوا مخلوط</a:t>
            </a:r>
            <a:r>
              <a:rPr lang="en-US"/>
              <a:t> </a:t>
            </a:r>
            <a:r>
              <a:rPr lang="ar-SA"/>
              <a:t>می‌شود. این مخلوط به سیلندر</a:t>
            </a:r>
            <a:r>
              <a:rPr lang="en-US"/>
              <a:t> </a:t>
            </a:r>
            <a:r>
              <a:rPr lang="ar-SA"/>
              <a:t>می‌رود. </a:t>
            </a:r>
            <a:endParaRPr lang="en-US"/>
          </a:p>
        </p:txBody>
      </p:sp>
      <p:sp>
        <p:nvSpPr>
          <p:cNvPr id="57347"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پنجم : هوا و سوخت رسانی</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idx="1"/>
          </p:nvPr>
        </p:nvSpPr>
        <p:spPr>
          <a:xfrm>
            <a:off x="457200" y="1600200"/>
            <a:ext cx="8229600" cy="4781550"/>
          </a:xfrm>
        </p:spPr>
        <p:txBody>
          <a:bodyPr/>
          <a:lstStyle/>
          <a:p>
            <a:pPr algn="justLow">
              <a:lnSpc>
                <a:spcPct val="90000"/>
              </a:lnSpc>
              <a:buFontTx/>
              <a:buNone/>
            </a:pPr>
            <a:r>
              <a:rPr lang="fa-IR" sz="3000" b="1" dirty="0">
                <a:cs typeface="B Nazanin" pitchFamily="2" charset="-78"/>
              </a:rPr>
              <a:t>ماش</a:t>
            </a:r>
            <a:r>
              <a:rPr lang="ar-SA" sz="3000" b="1" dirty="0">
                <a:cs typeface="B Nazanin" pitchFamily="2" charset="-78"/>
              </a:rPr>
              <a:t>ین خودگردان </a:t>
            </a:r>
            <a:r>
              <a:rPr lang="fa-IR" sz="3000" b="1" dirty="0">
                <a:cs typeface="B Nazanin" pitchFamily="2" charset="-78"/>
              </a:rPr>
              <a:t>(خودکششی)</a:t>
            </a:r>
            <a:endParaRPr lang="en-US" sz="3000" u="sng" dirty="0">
              <a:cs typeface="B Nazanin" pitchFamily="2" charset="-78"/>
            </a:endParaRPr>
          </a:p>
          <a:p>
            <a:pPr algn="justLow">
              <a:lnSpc>
                <a:spcPct val="90000"/>
              </a:lnSpc>
            </a:pPr>
            <a:r>
              <a:rPr lang="fa-IR" sz="3000" dirty="0">
                <a:cs typeface="B Nazanin" pitchFamily="2" charset="-78"/>
              </a:rPr>
              <a:t>اگر ماش</a:t>
            </a:r>
            <a:r>
              <a:rPr lang="ar-SA" sz="3000" dirty="0">
                <a:cs typeface="B Nazanin" pitchFamily="2" charset="-78"/>
              </a:rPr>
              <a:t>ین و موتور یكجا باشند، آن را ماشین خودگردان می‌نامیم. بعنوان مثال، تراكتور یك ماشین خودگردان است. </a:t>
            </a:r>
          </a:p>
          <a:p>
            <a:pPr algn="justLow">
              <a:lnSpc>
                <a:spcPct val="90000"/>
              </a:lnSpc>
            </a:pPr>
            <a:r>
              <a:rPr lang="ar-SA" sz="3000" dirty="0">
                <a:solidFill>
                  <a:srgbClr val="002060"/>
                </a:solidFill>
                <a:cs typeface="B Nazanin" pitchFamily="2" charset="-78"/>
              </a:rPr>
              <a:t>تراكتور در حال ایستاده ممكن است پمپ هیدرولیك و یا محور تواندهی </a:t>
            </a:r>
            <a:r>
              <a:rPr lang="en-US" sz="3000" dirty="0">
                <a:solidFill>
                  <a:srgbClr val="002060"/>
                </a:solidFill>
                <a:cs typeface="B Nazanin" pitchFamily="2" charset="-78"/>
              </a:rPr>
              <a:t> (PTO) </a:t>
            </a:r>
            <a:r>
              <a:rPr lang="fa-IR" sz="3000" dirty="0">
                <a:solidFill>
                  <a:srgbClr val="002060"/>
                </a:solidFill>
                <a:cs typeface="B Nazanin" pitchFamily="2" charset="-78"/>
              </a:rPr>
              <a:t>را به حركت در آورد. به ا</a:t>
            </a:r>
            <a:r>
              <a:rPr lang="ar-SA" sz="3000" dirty="0">
                <a:solidFill>
                  <a:srgbClr val="002060"/>
                </a:solidFill>
                <a:cs typeface="B Nazanin" pitchFamily="2" charset="-78"/>
              </a:rPr>
              <a:t>ین سبب است كه تراكتور را ماشین خودگردان می‌نامیم. </a:t>
            </a:r>
          </a:p>
          <a:p>
            <a:pPr algn="justLow">
              <a:lnSpc>
                <a:spcPct val="90000"/>
              </a:lnSpc>
            </a:pPr>
            <a:r>
              <a:rPr lang="ar-SA" sz="3000" dirty="0">
                <a:cs typeface="B Nazanin" pitchFamily="2" charset="-78"/>
              </a:rPr>
              <a:t>كمباین‌های امروزی كه از موتور خود حركت می‌گیرند نیز ماشین خودگردان هستند چون نه تنها یك خودرو است كه اندام</a:t>
            </a:r>
            <a:r>
              <a:rPr lang="en-US" sz="3000" dirty="0">
                <a:cs typeface="B Nazanin" pitchFamily="2" charset="-78"/>
              </a:rPr>
              <a:t> </a:t>
            </a:r>
            <a:r>
              <a:rPr lang="fa-IR" sz="3000" dirty="0">
                <a:cs typeface="B Nazanin" pitchFamily="2" charset="-78"/>
              </a:rPr>
              <a:t>ها</a:t>
            </a:r>
            <a:r>
              <a:rPr lang="ar-SA" sz="3000" dirty="0">
                <a:cs typeface="B Nazanin" pitchFamily="2" charset="-78"/>
              </a:rPr>
              <a:t>ی داخلی خود همچون كوبنده،  الك‌ها، غربال‌ها و از این قبیل را نیز بكار می‌اندازند. </a:t>
            </a:r>
            <a:endParaRPr lang="en-US" sz="3000" dirty="0">
              <a:cs typeface="B Nazanin" pitchFamily="2" charset="-78"/>
            </a:endParaRPr>
          </a:p>
        </p:txBody>
      </p:sp>
      <p:sp>
        <p:nvSpPr>
          <p:cNvPr id="5123"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اول</a:t>
            </a:r>
            <a:r>
              <a:rPr lang="fa-IR" sz="2400" b="0">
                <a:solidFill>
                  <a:srgbClr val="FFFFCC"/>
                </a:solidFill>
              </a:rPr>
              <a:t> : تعاریف</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body" idx="1"/>
          </p:nvPr>
        </p:nvSpPr>
        <p:spPr>
          <a:xfrm>
            <a:off x="457200" y="1600200"/>
            <a:ext cx="8229600" cy="4781550"/>
          </a:xfrm>
        </p:spPr>
        <p:txBody>
          <a:bodyPr/>
          <a:lstStyle/>
          <a:p>
            <a:pPr algn="justLow">
              <a:buFontTx/>
              <a:buNone/>
            </a:pPr>
            <a:r>
              <a:rPr lang="fa-IR"/>
              <a:t>ساختمان فیلتر هوا</a:t>
            </a:r>
            <a:endParaRPr lang="en-US"/>
          </a:p>
        </p:txBody>
      </p:sp>
      <p:pic>
        <p:nvPicPr>
          <p:cNvPr id="58371" name="Picture 3"/>
          <p:cNvPicPr>
            <a:picLocks noChangeAspect="1" noChangeArrowheads="1"/>
          </p:cNvPicPr>
          <p:nvPr/>
        </p:nvPicPr>
        <p:blipFill>
          <a:blip r:embed="rId2"/>
          <a:srcRect/>
          <a:stretch>
            <a:fillRect/>
          </a:stretch>
        </p:blipFill>
        <p:spPr bwMode="auto">
          <a:xfrm>
            <a:off x="1258888" y="2249488"/>
            <a:ext cx="6983412" cy="4278312"/>
          </a:xfrm>
          <a:prstGeom prst="rect">
            <a:avLst/>
          </a:prstGeom>
          <a:noFill/>
          <a:ln w="9525">
            <a:noFill/>
            <a:miter lim="800000"/>
            <a:headEnd/>
            <a:tailEnd/>
          </a:ln>
          <a:effectLst/>
        </p:spPr>
      </p:pic>
      <p:sp>
        <p:nvSpPr>
          <p:cNvPr id="58372" name="Rectangle 4"/>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پنجم : هوا و سوخت رسانی</a:t>
            </a:r>
            <a:endParaRPr lang="en-US" sz="2400" b="0">
              <a:solidFill>
                <a:srgbClr val="FFFFCC"/>
              </a:solidFill>
            </a:endParaRPr>
          </a:p>
        </p:txBody>
      </p:sp>
      <p:sp>
        <p:nvSpPr>
          <p:cNvPr id="6" name="Footer Placeholder 5"/>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body" idx="1"/>
          </p:nvPr>
        </p:nvSpPr>
        <p:spPr>
          <a:xfrm>
            <a:off x="457200" y="1600200"/>
            <a:ext cx="8229600" cy="4781550"/>
          </a:xfrm>
        </p:spPr>
        <p:txBody>
          <a:bodyPr/>
          <a:lstStyle/>
          <a:p>
            <a:pPr algn="justLow">
              <a:buFontTx/>
              <a:buNone/>
            </a:pPr>
            <a:r>
              <a:rPr lang="ar-SA" b="1" dirty="0"/>
              <a:t>سوخت رسانی</a:t>
            </a:r>
            <a:endParaRPr lang="ar-SA" dirty="0"/>
          </a:p>
          <a:p>
            <a:pPr algn="justLow"/>
            <a:r>
              <a:rPr lang="ar-SA" dirty="0"/>
              <a:t>دستگاه سوخت رسانی در موتور بنزینی كاربوراتور ودر موتورهای گازوییلی،‌ پمپ افشانك (پمپ انژكتور) است. </a:t>
            </a:r>
            <a:endParaRPr lang="fa-IR" dirty="0"/>
          </a:p>
          <a:p>
            <a:pPr algn="justLow"/>
            <a:r>
              <a:rPr lang="ar-SA" dirty="0"/>
              <a:t>بنزین از مخزن (باك) بنزین توسط پمپ بنزین مكیده شده و </a:t>
            </a:r>
            <a:r>
              <a:rPr lang="fa-IR" dirty="0"/>
              <a:t> به </a:t>
            </a:r>
            <a:r>
              <a:rPr lang="ar-SA" dirty="0"/>
              <a:t>كاربوراتور </a:t>
            </a:r>
            <a:r>
              <a:rPr lang="fa-IR" dirty="0"/>
              <a:t>که </a:t>
            </a:r>
            <a:r>
              <a:rPr lang="ar-SA" dirty="0"/>
              <a:t>وسیله ایست برای اختلاط بنزین و هوا می‌ریزد. </a:t>
            </a:r>
            <a:endParaRPr lang="en-US" dirty="0"/>
          </a:p>
        </p:txBody>
      </p:sp>
      <p:sp>
        <p:nvSpPr>
          <p:cNvPr id="59395"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پنجم : هوا و سوخت رسانی</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body" idx="1"/>
          </p:nvPr>
        </p:nvSpPr>
        <p:spPr>
          <a:xfrm>
            <a:off x="312738" y="1600200"/>
            <a:ext cx="8507412" cy="4781550"/>
          </a:xfrm>
        </p:spPr>
        <p:txBody>
          <a:bodyPr/>
          <a:lstStyle/>
          <a:p>
            <a:pPr algn="justLow">
              <a:buFontTx/>
              <a:buNone/>
            </a:pPr>
            <a:r>
              <a:rPr lang="ar-SA" b="1" dirty="0"/>
              <a:t>مخزن بنزین  </a:t>
            </a:r>
            <a:endParaRPr lang="ar-SA" dirty="0"/>
          </a:p>
          <a:p>
            <a:pPr algn="justLow"/>
            <a:r>
              <a:rPr lang="ar-SA" dirty="0"/>
              <a:t>مخزن (باك) ‌در خودروها معمولا در سطحی پایین از سطح موتور قرار می‌گیرد. بنابراین پمپی لازمست تا سوخت را به سطح موتور بالا ببرد. مخزن معمولا دارای یك شیر تخلیه در زیر است . در ابتدای لوله‌‌ای</a:t>
            </a:r>
            <a:r>
              <a:rPr lang="en-US" dirty="0"/>
              <a:t> </a:t>
            </a:r>
            <a:r>
              <a:rPr lang="ar-SA" dirty="0"/>
              <a:t>كه بنزین از آن خارج</a:t>
            </a:r>
            <a:r>
              <a:rPr lang="en-US" dirty="0"/>
              <a:t> </a:t>
            </a:r>
            <a:r>
              <a:rPr lang="ar-SA" dirty="0"/>
              <a:t>می‌شود معمولا یك فیلتر نصب</a:t>
            </a:r>
            <a:r>
              <a:rPr lang="en-US" dirty="0"/>
              <a:t> </a:t>
            </a:r>
            <a:r>
              <a:rPr lang="ar-SA" dirty="0"/>
              <a:t>می‌كنند.</a:t>
            </a:r>
          </a:p>
          <a:p>
            <a:pPr algn="justLow"/>
            <a:r>
              <a:rPr lang="ar-SA" dirty="0"/>
              <a:t>برای هشدار سطح سوخت، وسیله‌‌ای</a:t>
            </a:r>
            <a:r>
              <a:rPr lang="en-US" dirty="0"/>
              <a:t> </a:t>
            </a:r>
            <a:r>
              <a:rPr lang="ar-SA" dirty="0"/>
              <a:t>برقی یا الكترونیكی در مخزن نصب</a:t>
            </a:r>
            <a:r>
              <a:rPr lang="en-US" dirty="0"/>
              <a:t> </a:t>
            </a:r>
            <a:r>
              <a:rPr lang="ar-SA" dirty="0"/>
              <a:t>می‌كنند كه سطح بنزین را در هر زمان، در معرض دید راننده قرار</a:t>
            </a:r>
            <a:r>
              <a:rPr lang="en-US" dirty="0"/>
              <a:t> </a:t>
            </a:r>
            <a:r>
              <a:rPr lang="ar-SA" dirty="0"/>
              <a:t>می‌دهد ودرجه بنزین نامیده</a:t>
            </a:r>
            <a:r>
              <a:rPr lang="en-US" dirty="0"/>
              <a:t> </a:t>
            </a:r>
            <a:r>
              <a:rPr lang="ar-SA" dirty="0"/>
              <a:t>می‌شود. </a:t>
            </a:r>
            <a:endParaRPr lang="en-US" dirty="0"/>
          </a:p>
        </p:txBody>
      </p:sp>
      <p:sp>
        <p:nvSpPr>
          <p:cNvPr id="60419"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پنجم : هوا و سوخت رسانی</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body" idx="1"/>
          </p:nvPr>
        </p:nvSpPr>
        <p:spPr>
          <a:xfrm>
            <a:off x="457200" y="1600200"/>
            <a:ext cx="8229600" cy="4781550"/>
          </a:xfrm>
        </p:spPr>
        <p:txBody>
          <a:bodyPr/>
          <a:lstStyle/>
          <a:p>
            <a:pPr algn="justLow">
              <a:lnSpc>
                <a:spcPct val="80000"/>
              </a:lnSpc>
              <a:buFontTx/>
              <a:buNone/>
            </a:pPr>
            <a:r>
              <a:rPr lang="ar-SA" b="1" dirty="0"/>
              <a:t>پمپ بنزین </a:t>
            </a:r>
            <a:endParaRPr lang="ar-SA" dirty="0"/>
          </a:p>
          <a:p>
            <a:pPr algn="justLow">
              <a:lnSpc>
                <a:spcPct val="80000"/>
              </a:lnSpc>
            </a:pPr>
            <a:r>
              <a:rPr lang="ar-SA" dirty="0"/>
              <a:t>این پمپ معمولاً از نوع دیافراگمی است. شیطانكی به این دیافراگم متصل است. سر شیطانك روی بادامكی قرار</a:t>
            </a:r>
            <a:r>
              <a:rPr lang="en-US" dirty="0"/>
              <a:t> </a:t>
            </a:r>
            <a:r>
              <a:rPr lang="ar-SA" dirty="0"/>
              <a:t>می‌گیرد كه شكل آن با بادامك‌های</a:t>
            </a:r>
            <a:r>
              <a:rPr lang="en-US" dirty="0"/>
              <a:t> </a:t>
            </a:r>
            <a:r>
              <a:rPr lang="ar-SA" dirty="0"/>
              <a:t>سوپاپ‌های</a:t>
            </a:r>
            <a:r>
              <a:rPr lang="en-US" dirty="0"/>
              <a:t> </a:t>
            </a:r>
            <a:r>
              <a:rPr lang="ar-SA" dirty="0"/>
              <a:t>روی میل بادامك متفاوت و بخوبی قابل تشخیص است. با گشتن میل سوپاپ این بادامك نیز</a:t>
            </a:r>
            <a:r>
              <a:rPr lang="en-US" dirty="0"/>
              <a:t> </a:t>
            </a:r>
            <a:r>
              <a:rPr lang="ar-SA" dirty="0"/>
              <a:t>می‌گردد و شیطانك را بالا و پایین</a:t>
            </a:r>
            <a:r>
              <a:rPr lang="en-US" dirty="0"/>
              <a:t> </a:t>
            </a:r>
            <a:r>
              <a:rPr lang="ar-SA" dirty="0"/>
              <a:t>می‌برد. شیطانك به نوبه خود، دیافراگم را بالا و پایین</a:t>
            </a:r>
            <a:r>
              <a:rPr lang="en-US" dirty="0"/>
              <a:t> </a:t>
            </a:r>
            <a:r>
              <a:rPr lang="ar-SA" dirty="0"/>
              <a:t>می‌برد. با پایین رفتن دیافراگم (یك غشاء لاستیكی ) خلایی در پمپ ایجاد</a:t>
            </a:r>
            <a:r>
              <a:rPr lang="en-US" dirty="0"/>
              <a:t> </a:t>
            </a:r>
            <a:r>
              <a:rPr lang="ar-SA" dirty="0"/>
              <a:t>می‌شود كه بنزین را از مخزن</a:t>
            </a:r>
            <a:r>
              <a:rPr lang="en-US" dirty="0"/>
              <a:t> </a:t>
            </a:r>
            <a:r>
              <a:rPr lang="ar-SA" dirty="0"/>
              <a:t>می‌مكد. با بالا رفتن دیافراگم، مجرای ورود بنزین بسته شده ولی مجرای خروج باز</a:t>
            </a:r>
            <a:r>
              <a:rPr lang="en-US" dirty="0"/>
              <a:t> </a:t>
            </a:r>
            <a:r>
              <a:rPr lang="ar-SA" dirty="0"/>
              <a:t>می‌شود.</a:t>
            </a:r>
            <a:endParaRPr lang="en-US" dirty="0"/>
          </a:p>
        </p:txBody>
      </p:sp>
      <p:sp>
        <p:nvSpPr>
          <p:cNvPr id="61443"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پنجم : هوا و سوخت رسانی</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body" sz="half" idx="1"/>
          </p:nvPr>
        </p:nvSpPr>
        <p:spPr>
          <a:xfrm>
            <a:off x="457200" y="1600200"/>
            <a:ext cx="8291513" cy="4525963"/>
          </a:xfrm>
        </p:spPr>
        <p:txBody>
          <a:bodyPr/>
          <a:lstStyle/>
          <a:p>
            <a:pPr algn="ctr">
              <a:buFontTx/>
              <a:buNone/>
            </a:pPr>
            <a:r>
              <a:rPr lang="fa-IR" sz="2800" dirty="0"/>
              <a:t>تصویر یک پمپ بنزین</a:t>
            </a:r>
            <a:r>
              <a:rPr lang="en-US" sz="2800" dirty="0"/>
              <a:t>  </a:t>
            </a:r>
            <a:r>
              <a:rPr lang="fa-IR" sz="2800" dirty="0"/>
              <a:t> و طرز کار آن</a:t>
            </a:r>
            <a:endParaRPr lang="en-US" sz="2800" dirty="0"/>
          </a:p>
        </p:txBody>
      </p:sp>
      <p:sp>
        <p:nvSpPr>
          <p:cNvPr id="62468" name="Rectangle 4"/>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پنجم : هوا و سوخت رسانی</a:t>
            </a:r>
            <a:endParaRPr lang="en-US" sz="2400" b="0">
              <a:solidFill>
                <a:srgbClr val="FFFFCC"/>
              </a:solidFill>
            </a:endParaRPr>
          </a:p>
        </p:txBody>
      </p:sp>
      <p:graphicFrame>
        <p:nvGraphicFramePr>
          <p:cNvPr id="62472" name="Object 8"/>
          <p:cNvGraphicFramePr>
            <a:graphicFrameLocks noGrp="1" noChangeAspect="1"/>
          </p:cNvGraphicFramePr>
          <p:nvPr>
            <p:ph sz="quarter" idx="3"/>
          </p:nvPr>
        </p:nvGraphicFramePr>
        <p:xfrm>
          <a:off x="5160963" y="2276475"/>
          <a:ext cx="3948112" cy="3960813"/>
        </p:xfrm>
        <a:graphic>
          <a:graphicData uri="http://schemas.openxmlformats.org/presentationml/2006/ole">
            <mc:AlternateContent xmlns:mc="http://schemas.openxmlformats.org/markup-compatibility/2006">
              <mc:Choice xmlns:v="urn:schemas-microsoft-com:vml" Requires="v">
                <p:oleObj spid="_x0000_s62487" name="Image" r:id="rId3" imgW="2935230" imgH="2944374" progId="">
                  <p:embed/>
                </p:oleObj>
              </mc:Choice>
              <mc:Fallback>
                <p:oleObj name="Image" r:id="rId3" imgW="2935230" imgH="2944374" progId="">
                  <p:embed/>
                  <p:pic>
                    <p:nvPicPr>
                      <p:cNvPr id="0" name="Picture 19"/>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0963" y="2276475"/>
                        <a:ext cx="3948112" cy="396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2469" name="Object 5"/>
          <p:cNvGraphicFramePr>
            <a:graphicFrameLocks noGrp="1" noChangeAspect="1"/>
          </p:cNvGraphicFramePr>
          <p:nvPr>
            <p:ph sz="quarter" idx="2"/>
          </p:nvPr>
        </p:nvGraphicFramePr>
        <p:xfrm>
          <a:off x="107950" y="2420938"/>
          <a:ext cx="5111750" cy="3355975"/>
        </p:xfrm>
        <a:graphic>
          <a:graphicData uri="http://schemas.openxmlformats.org/presentationml/2006/ole">
            <mc:AlternateContent xmlns:mc="http://schemas.openxmlformats.org/markup-compatibility/2006">
              <mc:Choice xmlns:v="urn:schemas-microsoft-com:vml" Requires="v">
                <p:oleObj spid="_x0000_s62488" name="Image" r:id="rId5" imgW="4151384" imgH="2724917" progId="">
                  <p:embed/>
                </p:oleObj>
              </mc:Choice>
              <mc:Fallback>
                <p:oleObj name="Image" r:id="rId5" imgW="4151384" imgH="2724917" progId="">
                  <p:embed/>
                  <p:pic>
                    <p:nvPicPr>
                      <p:cNvPr id="0" name="Picture 20"/>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50" y="2420938"/>
                        <a:ext cx="5111750" cy="335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Footer Placeholder 6"/>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body" idx="1"/>
          </p:nvPr>
        </p:nvSpPr>
        <p:spPr>
          <a:xfrm>
            <a:off x="312738" y="1600200"/>
            <a:ext cx="8507412" cy="4781550"/>
          </a:xfrm>
        </p:spPr>
        <p:txBody>
          <a:bodyPr/>
          <a:lstStyle/>
          <a:p>
            <a:pPr algn="justLow">
              <a:lnSpc>
                <a:spcPct val="90000"/>
              </a:lnSpc>
              <a:buFontTx/>
              <a:buNone/>
            </a:pPr>
            <a:r>
              <a:rPr lang="ar-SA" sz="3000" b="1" dirty="0"/>
              <a:t>كاربوراتور</a:t>
            </a:r>
            <a:endParaRPr lang="fa-IR" sz="3000" b="1" dirty="0"/>
          </a:p>
          <a:p>
            <a:pPr algn="justLow">
              <a:lnSpc>
                <a:spcPct val="90000"/>
              </a:lnSpc>
            </a:pPr>
            <a:r>
              <a:rPr lang="ar-SA" sz="3000" dirty="0"/>
              <a:t>كاربوراتور وسیله ایست برای اختلاط بنزین و هوا. </a:t>
            </a:r>
            <a:endParaRPr lang="fa-IR" sz="3000" dirty="0"/>
          </a:p>
          <a:p>
            <a:pPr algn="justLow">
              <a:lnSpc>
                <a:spcPct val="90000"/>
              </a:lnSpc>
            </a:pPr>
            <a:r>
              <a:rPr lang="ar-SA" sz="3000" dirty="0"/>
              <a:t>بنزین از مخزن (باك) بنزین توسط پمپ بنزین مكیده شده و به ظرف شناور كاربوراتور</a:t>
            </a:r>
            <a:r>
              <a:rPr lang="en-US" sz="3000" dirty="0"/>
              <a:t> </a:t>
            </a:r>
            <a:r>
              <a:rPr lang="ar-SA" sz="3000" dirty="0"/>
              <a:t>می‌ریزد. كاربوراتور دارای لوله‌‌ای</a:t>
            </a:r>
            <a:r>
              <a:rPr lang="en-US" sz="3000" dirty="0"/>
              <a:t> </a:t>
            </a:r>
            <a:r>
              <a:rPr lang="ar-SA" sz="3000" dirty="0"/>
              <a:t>دو مخروطی است كه ونتوری نام دارد. لوله باریكی از ته ظرف شناور به وسط كوچكترین سطح مقطع بین این دو مخروط امتداد</a:t>
            </a:r>
            <a:r>
              <a:rPr lang="en-US" sz="3000" dirty="0"/>
              <a:t> </a:t>
            </a:r>
            <a:r>
              <a:rPr lang="ar-SA" sz="3000" dirty="0"/>
              <a:t>می‌یابد كه فواره اصلی (ژیگلور) نامیده</a:t>
            </a:r>
            <a:r>
              <a:rPr lang="en-US" sz="3000" dirty="0"/>
              <a:t> </a:t>
            </a:r>
            <a:r>
              <a:rPr lang="ar-SA" sz="3000" dirty="0"/>
              <a:t>می‌شود . جسم شناور در ظرف شناور چنان تنظیم شده است كه سطح بنزین در فواره را حدود </a:t>
            </a:r>
            <a:r>
              <a:rPr lang="en-US" sz="3000" dirty="0"/>
              <a:t>mm</a:t>
            </a:r>
            <a:r>
              <a:rPr lang="ar-SA" sz="3000" dirty="0"/>
              <a:t> </a:t>
            </a:r>
            <a:r>
              <a:rPr lang="en-US" sz="3000" dirty="0"/>
              <a:t>5-6</a:t>
            </a:r>
            <a:r>
              <a:rPr lang="ar-SA" sz="3000" dirty="0"/>
              <a:t> پایین‌تر از انتهای فواره نگهدارد. هوا ضمن عبور از لوله دو مخروطی همانطور كه گفته شد مقداری بنزین را به درون خود</a:t>
            </a:r>
            <a:r>
              <a:rPr lang="en-US" sz="3000" dirty="0"/>
              <a:t> </a:t>
            </a:r>
            <a:r>
              <a:rPr lang="ar-SA" sz="3000" dirty="0"/>
              <a:t>می‌مكد و مخلوط</a:t>
            </a:r>
            <a:r>
              <a:rPr lang="en-US" sz="3000" dirty="0"/>
              <a:t> </a:t>
            </a:r>
            <a:r>
              <a:rPr lang="ar-SA" sz="3000" dirty="0"/>
              <a:t>می‌شوند.</a:t>
            </a:r>
          </a:p>
        </p:txBody>
      </p:sp>
      <p:sp>
        <p:nvSpPr>
          <p:cNvPr id="63491"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پنجم : هوا و سوخت رسانی</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body" sz="half" idx="1"/>
          </p:nvPr>
        </p:nvSpPr>
        <p:spPr>
          <a:xfrm>
            <a:off x="457200" y="1600200"/>
            <a:ext cx="8218488" cy="4525963"/>
          </a:xfrm>
        </p:spPr>
        <p:txBody>
          <a:bodyPr/>
          <a:lstStyle/>
          <a:p>
            <a:pPr algn="ctr">
              <a:buFontTx/>
              <a:buNone/>
            </a:pPr>
            <a:r>
              <a:rPr lang="fa-IR" sz="2800"/>
              <a:t>نمایش ساختمان و اصول کار یک کاربوراتور</a:t>
            </a:r>
            <a:endParaRPr lang="en-US" sz="2800"/>
          </a:p>
        </p:txBody>
      </p:sp>
      <p:graphicFrame>
        <p:nvGraphicFramePr>
          <p:cNvPr id="64516" name="Object 4"/>
          <p:cNvGraphicFramePr>
            <a:graphicFrameLocks noGrp="1" noChangeAspect="1"/>
          </p:cNvGraphicFramePr>
          <p:nvPr>
            <p:ph sz="half" idx="2"/>
          </p:nvPr>
        </p:nvGraphicFramePr>
        <p:xfrm>
          <a:off x="0" y="2205038"/>
          <a:ext cx="9072563" cy="4176712"/>
        </p:xfrm>
        <a:graphic>
          <a:graphicData uri="http://schemas.openxmlformats.org/presentationml/2006/ole">
            <mc:AlternateContent xmlns:mc="http://schemas.openxmlformats.org/markup-compatibility/2006">
              <mc:Choice xmlns:v="urn:schemas-microsoft-com:vml" Requires="v">
                <p:oleObj spid="_x0000_s64524" name="Image" r:id="rId3" imgW="4407417" imgH="2029457" progId="">
                  <p:embed/>
                </p:oleObj>
              </mc:Choice>
              <mc:Fallback>
                <p:oleObj name="Image" r:id="rId3" imgW="4407417" imgH="2029457" progId="">
                  <p:embed/>
                  <p:pic>
                    <p:nvPicPr>
                      <p:cNvPr id="0" name="Picture 10"/>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05038"/>
                        <a:ext cx="9072563" cy="417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body" idx="1"/>
          </p:nvPr>
        </p:nvSpPr>
        <p:spPr>
          <a:xfrm>
            <a:off x="3276600" y="1600200"/>
            <a:ext cx="5410200" cy="4781550"/>
          </a:xfrm>
        </p:spPr>
        <p:txBody>
          <a:bodyPr/>
          <a:lstStyle/>
          <a:p>
            <a:pPr algn="justLow">
              <a:buFontTx/>
              <a:buNone/>
            </a:pPr>
            <a:r>
              <a:rPr lang="ar-SA" b="1"/>
              <a:t>چند شاخه ورود و خروج </a:t>
            </a:r>
            <a:endParaRPr lang="ar-SA"/>
          </a:p>
          <a:p>
            <a:pPr algn="justLow"/>
            <a:r>
              <a:rPr lang="ar-SA"/>
              <a:t>كاربوراتور بر لوله‌ای چند شاخه سوار</a:t>
            </a:r>
            <a:r>
              <a:rPr lang="en-US"/>
              <a:t> </a:t>
            </a:r>
            <a:r>
              <a:rPr lang="ar-SA"/>
              <a:t>می‌شود. </a:t>
            </a:r>
            <a:endParaRPr lang="fa-IR"/>
          </a:p>
        </p:txBody>
      </p:sp>
      <p:sp>
        <p:nvSpPr>
          <p:cNvPr id="65540" name="Rectangle 4"/>
          <p:cNvSpPr>
            <a:spLocks noChangeArrowheads="1"/>
          </p:cNvSpPr>
          <p:nvPr/>
        </p:nvSpPr>
        <p:spPr bwMode="auto">
          <a:xfrm>
            <a:off x="250825" y="4149725"/>
            <a:ext cx="8424863" cy="2282825"/>
          </a:xfrm>
          <a:prstGeom prst="rect">
            <a:avLst/>
          </a:prstGeom>
          <a:noFill/>
          <a:ln w="9525">
            <a:noFill/>
            <a:miter lim="800000"/>
            <a:headEnd/>
            <a:tailEnd/>
          </a:ln>
          <a:effectLst/>
        </p:spPr>
        <p:txBody>
          <a:bodyPr>
            <a:spAutoFit/>
          </a:bodyPr>
          <a:lstStyle/>
          <a:p>
            <a:pPr>
              <a:lnSpc>
                <a:spcPct val="90000"/>
              </a:lnSpc>
              <a:spcBef>
                <a:spcPct val="20000"/>
              </a:spcBef>
              <a:buFontTx/>
              <a:buChar char="•"/>
            </a:pPr>
            <a:r>
              <a:rPr lang="en-US" sz="3200" b="0"/>
              <a:t>  </a:t>
            </a:r>
            <a:r>
              <a:rPr lang="ar-SA" sz="3200" b="0"/>
              <a:t>وظیفه این لوله، توزیع مخلوط بنزین و هوا به همه سیلندرهاست. چنین لوله‌‌ای</a:t>
            </a:r>
            <a:r>
              <a:rPr lang="en-US" sz="3200" b="0"/>
              <a:t> </a:t>
            </a:r>
            <a:r>
              <a:rPr lang="ar-SA" sz="3200" b="0"/>
              <a:t>ولی كمی متفاوت برای جمع آوری دود سیلندر‌ها</a:t>
            </a:r>
            <a:r>
              <a:rPr lang="en-US" sz="3200" b="0"/>
              <a:t> </a:t>
            </a:r>
            <a:r>
              <a:rPr lang="ar-SA" sz="3200" b="0"/>
              <a:t>و هدایت آن به انباره اگزوز و لوله اگزوز نیز وجود دارد. این دو لوله معمولا در دو طرف موتور قرار</a:t>
            </a:r>
            <a:r>
              <a:rPr lang="en-US" sz="3200" b="0"/>
              <a:t> </a:t>
            </a:r>
            <a:r>
              <a:rPr lang="ar-SA" sz="3200" b="0"/>
              <a:t>می‌گیرند.</a:t>
            </a:r>
            <a:endParaRPr lang="en-US" sz="3200" b="0"/>
          </a:p>
        </p:txBody>
      </p:sp>
      <p:sp>
        <p:nvSpPr>
          <p:cNvPr id="65541" name="Rectangle 5"/>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پنجم : هوا و سوخت رسانی</a:t>
            </a:r>
            <a:endParaRPr lang="en-US" sz="2400" b="0">
              <a:solidFill>
                <a:srgbClr val="FFFFCC"/>
              </a:solidFill>
            </a:endParaRPr>
          </a:p>
        </p:txBody>
      </p:sp>
      <p:sp>
        <p:nvSpPr>
          <p:cNvPr id="7" name="Footer Placeholder 6"/>
          <p:cNvSpPr>
            <a:spLocks noGrp="1"/>
          </p:cNvSpPr>
          <p:nvPr>
            <p:ph type="ftr" sz="quarter" idx="11"/>
          </p:nvPr>
        </p:nvSpPr>
        <p:spPr/>
        <p:txBody>
          <a:bodyPr/>
          <a:lstStyle/>
          <a:p>
            <a:r>
              <a:rPr lang="en-US"/>
              <a:t>fbsep7.ir</a:t>
            </a:r>
          </a:p>
        </p:txBody>
      </p:sp>
      <p:pic>
        <p:nvPicPr>
          <p:cNvPr id="513025" name="Picture 1" descr="C:\Users\Se7en\Desktop\2017-10-08 11_40_55-Mashinhaye Keshavarzi(Yavari).pdf - Nitro Pro.jpg"/>
          <p:cNvPicPr>
            <a:picLocks noChangeAspect="1" noChangeArrowheads="1"/>
          </p:cNvPicPr>
          <p:nvPr/>
        </p:nvPicPr>
        <p:blipFill>
          <a:blip r:embed="rId2"/>
          <a:srcRect/>
          <a:stretch>
            <a:fillRect/>
          </a:stretch>
        </p:blipFill>
        <p:spPr bwMode="auto">
          <a:xfrm>
            <a:off x="0" y="1428736"/>
            <a:ext cx="3305175" cy="2786082"/>
          </a:xfrm>
          <a:prstGeom prst="rect">
            <a:avLst/>
          </a:prstGeom>
          <a:noFill/>
        </p:spPr>
      </p:pic>
    </p:spTree>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r>
              <a:rPr lang="en-US"/>
              <a:t>fbsep7.ir</a:t>
            </a:r>
          </a:p>
        </p:txBody>
      </p:sp>
      <p:pic>
        <p:nvPicPr>
          <p:cNvPr id="512001" name="Picture 1" descr="C:\Users\Se7en\Desktop\2017-10-08 11_42_59-Mashinhaye Keshavarzi(Yavari).pdf - Nitro Pro.jpg"/>
          <p:cNvPicPr>
            <a:picLocks noChangeAspect="1" noChangeArrowheads="1"/>
          </p:cNvPicPr>
          <p:nvPr/>
        </p:nvPicPr>
        <p:blipFill>
          <a:blip r:embed="rId2"/>
          <a:srcRect/>
          <a:stretch>
            <a:fillRect/>
          </a:stretch>
        </p:blipFill>
        <p:spPr bwMode="auto">
          <a:xfrm>
            <a:off x="0" y="1500174"/>
            <a:ext cx="9144000" cy="5357826"/>
          </a:xfrm>
          <a:prstGeom prst="rect">
            <a:avLst/>
          </a:prstGeom>
          <a:noFill/>
        </p:spPr>
      </p:pic>
    </p:spTree>
    <p:extLst>
      <p:ext uri="{BB962C8B-B14F-4D97-AF65-F5344CB8AC3E}">
        <p14:creationId xmlns:p14="http://schemas.microsoft.com/office/powerpoint/2010/main" val="3419530248"/>
      </p:ext>
    </p:extLst>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body" idx="1"/>
          </p:nvPr>
        </p:nvSpPr>
        <p:spPr>
          <a:xfrm>
            <a:off x="457200" y="1600200"/>
            <a:ext cx="8229600" cy="4781550"/>
          </a:xfrm>
        </p:spPr>
        <p:txBody>
          <a:bodyPr/>
          <a:lstStyle/>
          <a:p>
            <a:pPr algn="ctr">
              <a:buFontTx/>
              <a:buNone/>
            </a:pPr>
            <a:r>
              <a:rPr lang="ar-SA" b="1" dirty="0"/>
              <a:t>فصل ششم</a:t>
            </a:r>
            <a:endParaRPr lang="fa-IR" b="1" dirty="0"/>
          </a:p>
          <a:p>
            <a:pPr algn="ctr">
              <a:buFontTx/>
              <a:buNone/>
            </a:pPr>
            <a:endParaRPr lang="fa-IR" b="1" dirty="0"/>
          </a:p>
          <a:p>
            <a:pPr algn="ctr">
              <a:buFontTx/>
              <a:buNone/>
            </a:pPr>
            <a:endParaRPr lang="ar-SA" b="1" dirty="0"/>
          </a:p>
          <a:p>
            <a:pPr algn="ctr">
              <a:buFontTx/>
              <a:buNone/>
            </a:pPr>
            <a:r>
              <a:rPr lang="ar-SA" sz="5400" b="1" dirty="0"/>
              <a:t>مدار جرقه زنی</a:t>
            </a:r>
            <a:endParaRPr lang="en-US" sz="5400" b="1" dirty="0"/>
          </a:p>
        </p:txBody>
      </p:sp>
      <p:sp>
        <p:nvSpPr>
          <p:cNvPr id="4" name="Footer Placeholder 3"/>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a:xfrm>
            <a:off x="457200" y="1600200"/>
            <a:ext cx="8229600" cy="4781550"/>
          </a:xfrm>
        </p:spPr>
        <p:txBody>
          <a:bodyPr/>
          <a:lstStyle/>
          <a:p>
            <a:pPr algn="justLow">
              <a:buFontTx/>
              <a:buNone/>
            </a:pPr>
            <a:r>
              <a:rPr lang="fa-IR" b="1" dirty="0">
                <a:cs typeface="B Nazanin" pitchFamily="2" charset="-78"/>
              </a:rPr>
              <a:t>ن</a:t>
            </a:r>
            <a:r>
              <a:rPr lang="ar-SA" b="1" dirty="0">
                <a:cs typeface="B Nazanin" pitchFamily="2" charset="-78"/>
              </a:rPr>
              <a:t>یرو </a:t>
            </a:r>
            <a:endParaRPr lang="en-US" u="sng" dirty="0">
              <a:cs typeface="B Nazanin" pitchFamily="2" charset="-78"/>
            </a:endParaRPr>
          </a:p>
          <a:p>
            <a:pPr algn="justLow"/>
            <a:r>
              <a:rPr lang="fa-IR" dirty="0">
                <a:cs typeface="B Nazanin" pitchFamily="2" charset="-78"/>
              </a:rPr>
              <a:t>ن</a:t>
            </a:r>
            <a:r>
              <a:rPr lang="ar-SA" dirty="0">
                <a:cs typeface="B Nazanin" pitchFamily="2" charset="-78"/>
              </a:rPr>
              <a:t>یرو عامل حركت است .</a:t>
            </a:r>
            <a:endParaRPr lang="fa-IR" dirty="0">
              <a:cs typeface="B Nazanin" pitchFamily="2" charset="-78"/>
            </a:endParaRPr>
          </a:p>
          <a:p>
            <a:pPr algn="justLow"/>
            <a:r>
              <a:rPr lang="fa-IR" dirty="0">
                <a:cs typeface="B Nazanin" pitchFamily="2" charset="-78"/>
              </a:rPr>
              <a:t> آن را معمولاً با حرف</a:t>
            </a:r>
            <a:r>
              <a:rPr lang="en-US" dirty="0">
                <a:cs typeface="B Nazanin" pitchFamily="2" charset="-78"/>
              </a:rPr>
              <a:t> F </a:t>
            </a:r>
            <a:r>
              <a:rPr lang="fa-IR" dirty="0">
                <a:cs typeface="B Nazanin" pitchFamily="2" charset="-78"/>
              </a:rPr>
              <a:t>نشان م</a:t>
            </a:r>
            <a:r>
              <a:rPr lang="ar-SA" dirty="0">
                <a:cs typeface="B Nazanin" pitchFamily="2" charset="-78"/>
              </a:rPr>
              <a:t>ی‌دهند. </a:t>
            </a:r>
            <a:endParaRPr lang="fa-IR" dirty="0">
              <a:cs typeface="B Nazanin" pitchFamily="2" charset="-78"/>
            </a:endParaRPr>
          </a:p>
          <a:p>
            <a:pPr algn="justLow"/>
            <a:r>
              <a:rPr lang="fa-IR" dirty="0">
                <a:cs typeface="B Nazanin" pitchFamily="2" charset="-78"/>
              </a:rPr>
              <a:t>واحد آن در س</a:t>
            </a:r>
            <a:r>
              <a:rPr lang="ar-SA" dirty="0">
                <a:cs typeface="B Nazanin" pitchFamily="2" charset="-78"/>
              </a:rPr>
              <a:t>یستم واحدهای بین المللی </a:t>
            </a:r>
            <a:r>
              <a:rPr lang="en-US" dirty="0">
                <a:cs typeface="B Nazanin" pitchFamily="2" charset="-78"/>
              </a:rPr>
              <a:t>(SI)</a:t>
            </a:r>
            <a:r>
              <a:rPr lang="fa-IR" dirty="0">
                <a:cs typeface="B Nazanin" pitchFamily="2" charset="-78"/>
              </a:rPr>
              <a:t>، ن</a:t>
            </a:r>
            <a:r>
              <a:rPr lang="ar-SA" dirty="0">
                <a:cs typeface="B Nazanin" pitchFamily="2" charset="-78"/>
              </a:rPr>
              <a:t>یوتون </a:t>
            </a:r>
            <a:r>
              <a:rPr lang="en-US" dirty="0">
                <a:cs typeface="B Nazanin" pitchFamily="2" charset="-78"/>
              </a:rPr>
              <a:t>(N)</a:t>
            </a:r>
            <a:r>
              <a:rPr lang="fa-IR" dirty="0">
                <a:cs typeface="B Nazanin" pitchFamily="2" charset="-78"/>
              </a:rPr>
              <a:t> است.</a:t>
            </a:r>
            <a:endParaRPr lang="fa-IR" b="1" dirty="0">
              <a:cs typeface="B Nazanin" pitchFamily="2" charset="-78"/>
            </a:endParaRPr>
          </a:p>
        </p:txBody>
      </p:sp>
      <p:sp>
        <p:nvSpPr>
          <p:cNvPr id="6147"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اول</a:t>
            </a:r>
            <a:r>
              <a:rPr lang="fa-IR" sz="2400" b="0">
                <a:solidFill>
                  <a:srgbClr val="FFFFCC"/>
                </a:solidFill>
              </a:rPr>
              <a:t> : تعاریف</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body" idx="1"/>
          </p:nvPr>
        </p:nvSpPr>
        <p:spPr>
          <a:xfrm>
            <a:off x="457200" y="1600200"/>
            <a:ext cx="8362950" cy="4781550"/>
          </a:xfrm>
        </p:spPr>
        <p:txBody>
          <a:bodyPr/>
          <a:lstStyle/>
          <a:p>
            <a:pPr algn="justLow">
              <a:buFontTx/>
              <a:buNone/>
            </a:pPr>
            <a:r>
              <a:rPr lang="ar-SA"/>
              <a:t>‌</a:t>
            </a:r>
            <a:r>
              <a:rPr lang="ar-SA" b="1"/>
              <a:t>مدار جرقه زنی</a:t>
            </a:r>
            <a:endParaRPr lang="fa-IR"/>
          </a:p>
          <a:p>
            <a:pPr algn="justLow"/>
            <a:r>
              <a:rPr lang="ar-SA"/>
              <a:t>گرما در موتورهای بنزینی از جرقه‌‌ای</a:t>
            </a:r>
            <a:r>
              <a:rPr lang="en-US"/>
              <a:t> </a:t>
            </a:r>
            <a:r>
              <a:rPr lang="ar-SA"/>
              <a:t>برقی تامین</a:t>
            </a:r>
            <a:r>
              <a:rPr lang="en-US"/>
              <a:t> </a:t>
            </a:r>
            <a:r>
              <a:rPr lang="ar-SA"/>
              <a:t>می‌گردد</a:t>
            </a:r>
            <a:r>
              <a:rPr lang="fa-IR"/>
              <a:t> </a:t>
            </a:r>
            <a:r>
              <a:rPr lang="ar-SA"/>
              <a:t>كه در سر شمع تولید</a:t>
            </a:r>
            <a:r>
              <a:rPr lang="en-US"/>
              <a:t> </a:t>
            </a:r>
            <a:r>
              <a:rPr lang="ar-SA"/>
              <a:t>می‌شود.</a:t>
            </a:r>
            <a:r>
              <a:rPr lang="fa-IR"/>
              <a:t> </a:t>
            </a:r>
          </a:p>
          <a:p>
            <a:pPr algn="justLow"/>
            <a:r>
              <a:rPr lang="ar-SA"/>
              <a:t>موتورهای دیزلی نیاز به جرقه ندارند چون هوای درون سیلندر در اثر تراكم زیاد (‌نسبت به تراكم در موتور بنزینی)‌ آنقدر داغ هست (‌حدود </a:t>
            </a:r>
            <a:r>
              <a:rPr lang="en-US"/>
              <a:t>470‌</a:t>
            </a:r>
            <a:r>
              <a:rPr lang="en-US" baseline="30000"/>
              <a:t>o</a:t>
            </a:r>
            <a:r>
              <a:rPr lang="en-US"/>
              <a:t>C</a:t>
            </a:r>
            <a:r>
              <a:rPr lang="ar-SA"/>
              <a:t>) كه پودر گازوییل به محض پاشش در آن،‌ آتش بگیرد.</a:t>
            </a:r>
            <a:endParaRPr lang="en-US"/>
          </a:p>
        </p:txBody>
      </p:sp>
      <p:sp>
        <p:nvSpPr>
          <p:cNvPr id="68611"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ششم : مدار جرقه زنی</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body" idx="1"/>
          </p:nvPr>
        </p:nvSpPr>
        <p:spPr>
          <a:xfrm>
            <a:off x="457200" y="1600200"/>
            <a:ext cx="8229600" cy="4781550"/>
          </a:xfrm>
        </p:spPr>
        <p:txBody>
          <a:bodyPr/>
          <a:lstStyle/>
          <a:p>
            <a:pPr marL="609600" indent="-609600" algn="justLow">
              <a:buFontTx/>
              <a:buNone/>
            </a:pPr>
            <a:r>
              <a:rPr lang="ar-SA" dirty="0"/>
              <a:t>اجزاء مدار جرقه زنی یك موتور</a:t>
            </a:r>
            <a:r>
              <a:rPr lang="fa-IR" dirty="0"/>
              <a:t> بنزینی </a:t>
            </a:r>
            <a:r>
              <a:rPr lang="ar-SA" dirty="0"/>
              <a:t>عبارتند از :‌</a:t>
            </a:r>
          </a:p>
          <a:p>
            <a:pPr marL="609600" indent="-609600" algn="justLow">
              <a:buFontTx/>
              <a:buAutoNum type="arabicPeriod"/>
            </a:pPr>
            <a:r>
              <a:rPr lang="ar-SA" b="1" dirty="0">
                <a:solidFill>
                  <a:srgbClr val="CC0000"/>
                </a:solidFill>
              </a:rPr>
              <a:t>باتری</a:t>
            </a:r>
          </a:p>
          <a:p>
            <a:pPr marL="609600" indent="-609600" algn="justLow">
              <a:buFontTx/>
              <a:buAutoNum type="arabicPeriod"/>
            </a:pPr>
            <a:r>
              <a:rPr lang="ar-SA" b="1" dirty="0">
                <a:solidFill>
                  <a:srgbClr val="CC0000"/>
                </a:solidFill>
              </a:rPr>
              <a:t>سوئیچ</a:t>
            </a:r>
          </a:p>
          <a:p>
            <a:pPr marL="609600" indent="-609600" algn="justLow">
              <a:buFontTx/>
              <a:buAutoNum type="arabicPeriod"/>
            </a:pPr>
            <a:r>
              <a:rPr lang="ar-SA" b="1" dirty="0">
                <a:solidFill>
                  <a:srgbClr val="CC0000"/>
                </a:solidFill>
              </a:rPr>
              <a:t>كویل</a:t>
            </a:r>
          </a:p>
          <a:p>
            <a:pPr marL="609600" indent="-609600" algn="justLow">
              <a:buFontTx/>
              <a:buAutoNum type="arabicPeriod"/>
            </a:pPr>
            <a:r>
              <a:rPr lang="ar-SA" b="1" dirty="0">
                <a:solidFill>
                  <a:srgbClr val="CC0000"/>
                </a:solidFill>
              </a:rPr>
              <a:t>بدنه دلكو </a:t>
            </a:r>
          </a:p>
          <a:p>
            <a:pPr marL="609600" indent="-609600" algn="justLow">
              <a:buFontTx/>
              <a:buAutoNum type="arabicPeriod"/>
            </a:pPr>
            <a:r>
              <a:rPr lang="ar-SA" b="1" dirty="0">
                <a:solidFill>
                  <a:srgbClr val="CC0000"/>
                </a:solidFill>
              </a:rPr>
              <a:t>سردلكو </a:t>
            </a:r>
          </a:p>
          <a:p>
            <a:pPr marL="609600" indent="-609600" algn="justLow">
              <a:buFontTx/>
              <a:buAutoNum type="arabicPeriod"/>
            </a:pPr>
            <a:r>
              <a:rPr lang="ar-SA" b="1" dirty="0">
                <a:solidFill>
                  <a:srgbClr val="CC0000"/>
                </a:solidFill>
              </a:rPr>
              <a:t>شمع‌ها</a:t>
            </a:r>
            <a:endParaRPr lang="en-US" b="1" dirty="0">
              <a:solidFill>
                <a:srgbClr val="CC0000"/>
              </a:solidFill>
            </a:endParaRPr>
          </a:p>
        </p:txBody>
      </p:sp>
      <p:sp>
        <p:nvSpPr>
          <p:cNvPr id="69635"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ششم : مدار جرقه زنی</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body" sz="half" idx="1"/>
          </p:nvPr>
        </p:nvSpPr>
        <p:spPr>
          <a:xfrm>
            <a:off x="1908175" y="1484313"/>
            <a:ext cx="5118100" cy="792162"/>
          </a:xfrm>
        </p:spPr>
        <p:txBody>
          <a:bodyPr/>
          <a:lstStyle/>
          <a:p>
            <a:pPr algn="justLow">
              <a:buFontTx/>
              <a:buNone/>
            </a:pPr>
            <a:r>
              <a:rPr lang="fa-IR" sz="3000"/>
              <a:t>نمایش مدار جرقه زنی یک موتور</a:t>
            </a:r>
            <a:endParaRPr lang="en-US" sz="3000"/>
          </a:p>
        </p:txBody>
      </p:sp>
      <p:pic>
        <p:nvPicPr>
          <p:cNvPr id="70669" name="Picture 13"/>
          <p:cNvPicPr>
            <a:picLocks noChangeAspect="1" noChangeArrowheads="1"/>
          </p:cNvPicPr>
          <p:nvPr/>
        </p:nvPicPr>
        <p:blipFill>
          <a:blip r:embed="rId2"/>
          <a:srcRect/>
          <a:stretch>
            <a:fillRect/>
          </a:stretch>
        </p:blipFill>
        <p:spPr bwMode="auto">
          <a:xfrm>
            <a:off x="1116013" y="2135188"/>
            <a:ext cx="6624637" cy="4111625"/>
          </a:xfrm>
          <a:prstGeom prst="rect">
            <a:avLst/>
          </a:prstGeom>
          <a:noFill/>
          <a:ln w="9525">
            <a:noFill/>
            <a:miter lim="800000"/>
            <a:headEnd/>
            <a:tailEnd/>
          </a:ln>
          <a:effectLst/>
        </p:spPr>
      </p:pic>
      <p:sp>
        <p:nvSpPr>
          <p:cNvPr id="70670" name="Rectangle 14"/>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ششم : مدار جرقه زنی</a:t>
            </a:r>
            <a:endParaRPr lang="en-US" sz="2400" b="0">
              <a:solidFill>
                <a:srgbClr val="FFFFCC"/>
              </a:solidFill>
            </a:endParaRPr>
          </a:p>
        </p:txBody>
      </p:sp>
      <p:sp>
        <p:nvSpPr>
          <p:cNvPr id="6" name="Footer Placeholder 5"/>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body" idx="1"/>
          </p:nvPr>
        </p:nvSpPr>
        <p:spPr>
          <a:xfrm>
            <a:off x="457200" y="1600200"/>
            <a:ext cx="8229600" cy="4781550"/>
          </a:xfrm>
        </p:spPr>
        <p:txBody>
          <a:bodyPr/>
          <a:lstStyle/>
          <a:p>
            <a:pPr algn="justLow"/>
            <a:r>
              <a:rPr lang="ar-SA" dirty="0"/>
              <a:t>باتری موتور خودروها وتراكتورهای امروزی 12 ولتی است، ولی این ولتاژ باید 1000-15000 برابر شود تا برای جرقه زدن كفایت نماید. چگونه می‌توان چنین نمود ؟ استفاده از ترانسفورمر شاید مناسب ترین راه باشد. </a:t>
            </a:r>
            <a:endParaRPr lang="fa-IR" dirty="0"/>
          </a:p>
          <a:p>
            <a:pPr algn="justLow"/>
            <a:r>
              <a:rPr lang="ar-SA" dirty="0"/>
              <a:t>ترانسفورمر دو سیم پیچ جدا یا یك سیم پیچ سه سر روی یك مغزی آهنی</a:t>
            </a:r>
            <a:r>
              <a:rPr lang="fa-IR" dirty="0"/>
              <a:t> می‌باشد.</a:t>
            </a:r>
          </a:p>
          <a:p>
            <a:pPr algn="justLow"/>
            <a:r>
              <a:rPr lang="ar-SA" dirty="0"/>
              <a:t>این دستگاه را در موتورها </a:t>
            </a:r>
            <a:r>
              <a:rPr lang="ar-SA" dirty="0">
                <a:solidFill>
                  <a:srgbClr val="CC0000"/>
                </a:solidFill>
              </a:rPr>
              <a:t>كویل</a:t>
            </a:r>
            <a:r>
              <a:rPr lang="ar-SA" dirty="0"/>
              <a:t> نامیده‌اند. </a:t>
            </a:r>
            <a:endParaRPr lang="en-US" dirty="0"/>
          </a:p>
        </p:txBody>
      </p:sp>
      <p:sp>
        <p:nvSpPr>
          <p:cNvPr id="71683"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ششم : مدار جرقه زنی</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body" idx="1"/>
          </p:nvPr>
        </p:nvSpPr>
        <p:spPr>
          <a:xfrm>
            <a:off x="3770313" y="1600200"/>
            <a:ext cx="5122862" cy="4781550"/>
          </a:xfrm>
        </p:spPr>
        <p:txBody>
          <a:bodyPr/>
          <a:lstStyle/>
          <a:p>
            <a:pPr algn="justLow">
              <a:lnSpc>
                <a:spcPct val="90000"/>
              </a:lnSpc>
              <a:buFontTx/>
              <a:buNone/>
            </a:pPr>
            <a:r>
              <a:rPr lang="ar-SA" sz="3000" b="1"/>
              <a:t>كویل </a:t>
            </a:r>
            <a:endParaRPr lang="ar-SA" sz="3000"/>
          </a:p>
          <a:p>
            <a:pPr algn="justLow">
              <a:lnSpc>
                <a:spcPct val="90000"/>
              </a:lnSpc>
            </a:pPr>
            <a:r>
              <a:rPr lang="ar-SA" sz="3000"/>
              <a:t>كویل همانند یك بطری است كه بدنه آن از جنس كائوچو و نسبتاً ضخیم ساخته شده است. </a:t>
            </a:r>
            <a:endParaRPr lang="ar-SA" sz="3000" b="1"/>
          </a:p>
          <a:p>
            <a:pPr algn="justLow">
              <a:lnSpc>
                <a:spcPct val="90000"/>
              </a:lnSpc>
            </a:pPr>
            <a:r>
              <a:rPr lang="ar-SA" sz="3000"/>
              <a:t>در سر كویل سه محل اتصال دیده</a:t>
            </a:r>
            <a:r>
              <a:rPr lang="en-US" sz="3000"/>
              <a:t> </a:t>
            </a:r>
            <a:r>
              <a:rPr lang="ar-SA" sz="3000"/>
              <a:t>می‌شود. دو اتصال معمولاً پیچی است كه كنار آن علامت + ،‌ - یا </a:t>
            </a:r>
            <a:r>
              <a:rPr lang="en-US" sz="3000"/>
              <a:t>I</a:t>
            </a:r>
            <a:r>
              <a:rPr lang="ar-SA" sz="3000"/>
              <a:t> ،‌ </a:t>
            </a:r>
            <a:r>
              <a:rPr lang="en-US" sz="3000"/>
              <a:t>D</a:t>
            </a:r>
            <a:r>
              <a:rPr lang="ar-SA" sz="3000"/>
              <a:t> نوشته شده است. برق مثبت باتری از مسیر سوئیچ به اتصال + یا </a:t>
            </a:r>
            <a:r>
              <a:rPr lang="en-US" sz="3000"/>
              <a:t>I</a:t>
            </a:r>
            <a:r>
              <a:rPr lang="ar-SA" sz="3000"/>
              <a:t> كویل وصل</a:t>
            </a:r>
            <a:r>
              <a:rPr lang="en-US" sz="3000"/>
              <a:t> </a:t>
            </a:r>
            <a:r>
              <a:rPr lang="ar-SA" sz="3000"/>
              <a:t>می‌شود . سیمی از سر دیگر </a:t>
            </a:r>
            <a:r>
              <a:rPr lang="en-US" sz="3000"/>
              <a:t>–</a:t>
            </a:r>
            <a:r>
              <a:rPr lang="ar-SA" sz="3000"/>
              <a:t> یا </a:t>
            </a:r>
            <a:r>
              <a:rPr lang="en-US" sz="3000"/>
              <a:t>D</a:t>
            </a:r>
            <a:r>
              <a:rPr lang="ar-SA" sz="3000"/>
              <a:t> كویل به بدنه دلكو</a:t>
            </a:r>
            <a:r>
              <a:rPr lang="en-US" sz="3000"/>
              <a:t> </a:t>
            </a:r>
            <a:r>
              <a:rPr lang="ar-SA" sz="3000"/>
              <a:t>می‌رود. </a:t>
            </a:r>
            <a:endParaRPr lang="en-US" sz="3000"/>
          </a:p>
        </p:txBody>
      </p:sp>
      <p:pic>
        <p:nvPicPr>
          <p:cNvPr id="73732" name="Picture 4"/>
          <p:cNvPicPr>
            <a:picLocks noChangeAspect="1" noChangeArrowheads="1"/>
          </p:cNvPicPr>
          <p:nvPr/>
        </p:nvPicPr>
        <p:blipFill>
          <a:blip r:embed="rId2"/>
          <a:srcRect/>
          <a:stretch>
            <a:fillRect/>
          </a:stretch>
        </p:blipFill>
        <p:spPr bwMode="auto">
          <a:xfrm>
            <a:off x="66675" y="1509713"/>
            <a:ext cx="3497263" cy="4799012"/>
          </a:xfrm>
          <a:prstGeom prst="rect">
            <a:avLst/>
          </a:prstGeom>
          <a:noFill/>
          <a:ln w="9525">
            <a:noFill/>
            <a:miter lim="800000"/>
            <a:headEnd/>
            <a:tailEnd/>
          </a:ln>
          <a:effectLst/>
        </p:spPr>
      </p:pic>
      <p:sp>
        <p:nvSpPr>
          <p:cNvPr id="73733" name="Rectangle 5"/>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ششم : مدار جرقه زنی</a:t>
            </a:r>
            <a:endParaRPr lang="en-US" sz="2400" b="0">
              <a:solidFill>
                <a:srgbClr val="FFFFCC"/>
              </a:solidFill>
            </a:endParaRPr>
          </a:p>
        </p:txBody>
      </p:sp>
      <p:sp>
        <p:nvSpPr>
          <p:cNvPr id="6" name="Footer Placeholder 5"/>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body" idx="1"/>
          </p:nvPr>
        </p:nvSpPr>
        <p:spPr>
          <a:xfrm>
            <a:off x="457200" y="1600200"/>
            <a:ext cx="8229600" cy="4781550"/>
          </a:xfrm>
        </p:spPr>
        <p:txBody>
          <a:bodyPr/>
          <a:lstStyle/>
          <a:p>
            <a:pPr algn="justLow">
              <a:lnSpc>
                <a:spcPct val="90000"/>
              </a:lnSpc>
              <a:buFontTx/>
              <a:buNone/>
            </a:pPr>
            <a:r>
              <a:rPr lang="ar-SA" sz="3000" b="1" dirty="0"/>
              <a:t>بدنه دلكو و مدار اولیه جرقه زنی </a:t>
            </a:r>
            <a:endParaRPr lang="ar-SA" sz="3000" dirty="0"/>
          </a:p>
          <a:p>
            <a:pPr algn="justLow">
              <a:lnSpc>
                <a:spcPct val="90000"/>
              </a:lnSpc>
            </a:pPr>
            <a:r>
              <a:rPr lang="ar-SA" sz="3000" dirty="0"/>
              <a:t>عمل قطع و وصل برق باتری در بدنه دلكو صورت</a:t>
            </a:r>
            <a:r>
              <a:rPr lang="en-US" sz="3000" dirty="0"/>
              <a:t> </a:t>
            </a:r>
            <a:r>
              <a:rPr lang="ar-SA" sz="3000" dirty="0"/>
              <a:t>می‌گیرد. سیمی كه از كویل می‌آید به پلاتین متحرك وصل</a:t>
            </a:r>
            <a:r>
              <a:rPr lang="en-US" sz="3000" dirty="0"/>
              <a:t> </a:t>
            </a:r>
            <a:r>
              <a:rPr lang="ar-SA" sz="3000" dirty="0"/>
              <a:t>می‌شود. پلاتین ثابت روی صفحه‌‌ای</a:t>
            </a:r>
            <a:r>
              <a:rPr lang="en-US" sz="3000" dirty="0"/>
              <a:t> </a:t>
            </a:r>
            <a:r>
              <a:rPr lang="ar-SA" sz="3000" dirty="0"/>
              <a:t>در كف بدنه دلكو پیچ شده است و در واقع به قطب منفی باتری متصل است چون قطب منفی باتری را به بدنه موتور وصل</a:t>
            </a:r>
            <a:r>
              <a:rPr lang="en-US" sz="3000" dirty="0"/>
              <a:t> </a:t>
            </a:r>
            <a:r>
              <a:rPr lang="ar-SA" sz="3000" dirty="0"/>
              <a:t>می‌كنند. مجموعه این سیم كشی را مدار اولیه جرقه زنی نامند.</a:t>
            </a:r>
            <a:endParaRPr lang="fa-IR" sz="3000" dirty="0"/>
          </a:p>
          <a:p>
            <a:pPr algn="justLow">
              <a:lnSpc>
                <a:spcPct val="90000"/>
              </a:lnSpc>
            </a:pPr>
            <a:r>
              <a:rPr lang="ar-SA" sz="3000" dirty="0"/>
              <a:t>برای قطع و وصل برق باتری در مدار اولیه باید اتصال دو</a:t>
            </a:r>
            <a:r>
              <a:rPr lang="fa-IR" sz="3000" dirty="0"/>
              <a:t> </a:t>
            </a:r>
            <a:r>
              <a:rPr lang="ar-SA" sz="3000" dirty="0"/>
              <a:t>پلاتین قطع و وصل شود. این كار را میل دلكو انجام</a:t>
            </a:r>
            <a:r>
              <a:rPr lang="en-US" sz="3000" dirty="0"/>
              <a:t> </a:t>
            </a:r>
            <a:r>
              <a:rPr lang="ar-SA" sz="3000" dirty="0"/>
              <a:t>می‌دهد. میله ایست كه در نزدیك به سرخود، بادامكی چند ضلعی دارد. تعداد برآمدگی‌ها یا لپ‌ها برابر تعداد شمع‌ها یا سیلندرها است. </a:t>
            </a:r>
            <a:endParaRPr lang="en-US" sz="3000" dirty="0"/>
          </a:p>
        </p:txBody>
      </p:sp>
      <p:sp>
        <p:nvSpPr>
          <p:cNvPr id="75779"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ششم : مدار جرقه زنی</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body" idx="1"/>
          </p:nvPr>
        </p:nvSpPr>
        <p:spPr>
          <a:xfrm>
            <a:off x="457200" y="1600200"/>
            <a:ext cx="8229600" cy="4781550"/>
          </a:xfrm>
        </p:spPr>
        <p:txBody>
          <a:bodyPr/>
          <a:lstStyle/>
          <a:p>
            <a:pPr marL="533400" indent="-533400" algn="justLow">
              <a:lnSpc>
                <a:spcPct val="80000"/>
              </a:lnSpc>
            </a:pPr>
            <a:r>
              <a:rPr lang="ar-SA" sz="3000"/>
              <a:t>با قطع و وصل پلاتین ها، جرقه‌‌ای</a:t>
            </a:r>
            <a:r>
              <a:rPr lang="en-US" sz="3000"/>
              <a:t> </a:t>
            </a:r>
            <a:r>
              <a:rPr lang="ar-SA" sz="3000"/>
              <a:t>ناخواسته بین آنها زده</a:t>
            </a:r>
            <a:r>
              <a:rPr lang="en-US" sz="3000"/>
              <a:t> </a:t>
            </a:r>
            <a:r>
              <a:rPr lang="ar-SA" sz="3000"/>
              <a:t>می‌شود كه باید گرفته ‌شود. این كار را خازنی انجام</a:t>
            </a:r>
            <a:r>
              <a:rPr lang="en-US" sz="3000"/>
              <a:t> </a:t>
            </a:r>
            <a:r>
              <a:rPr lang="ar-SA" sz="3000"/>
              <a:t>می‌دهد كه بین دو پلاتین بسته شده است. </a:t>
            </a:r>
            <a:endParaRPr lang="fa-IR" sz="3000"/>
          </a:p>
          <a:p>
            <a:pPr marL="533400" indent="-533400" algn="justLow">
              <a:lnSpc>
                <a:spcPct val="80000"/>
              </a:lnSpc>
            </a:pPr>
            <a:r>
              <a:rPr lang="ar-SA" sz="3000"/>
              <a:t>بنابراین اجزا ء ساختار مدار اولیه جرقه زنی </a:t>
            </a:r>
            <a:r>
              <a:rPr lang="fa-IR" sz="3000"/>
              <a:t>عبارتند از:</a:t>
            </a:r>
            <a:r>
              <a:rPr lang="ar-SA" sz="3000"/>
              <a:t> </a:t>
            </a:r>
          </a:p>
          <a:p>
            <a:pPr marL="533400" indent="-533400" algn="justLow">
              <a:lnSpc>
                <a:spcPct val="80000"/>
              </a:lnSpc>
              <a:buFontTx/>
              <a:buAutoNum type="arabicPeriod"/>
            </a:pPr>
            <a:r>
              <a:rPr lang="ar-SA" sz="3000" b="1">
                <a:solidFill>
                  <a:srgbClr val="CC0000"/>
                </a:solidFill>
              </a:rPr>
              <a:t>باتری </a:t>
            </a:r>
          </a:p>
          <a:p>
            <a:pPr marL="533400" indent="-533400" algn="justLow">
              <a:lnSpc>
                <a:spcPct val="80000"/>
              </a:lnSpc>
              <a:buFontTx/>
              <a:buAutoNum type="arabicPeriod"/>
            </a:pPr>
            <a:r>
              <a:rPr lang="ar-SA" sz="3000" b="1">
                <a:solidFill>
                  <a:srgbClr val="CC0000"/>
                </a:solidFill>
              </a:rPr>
              <a:t>سویچ </a:t>
            </a:r>
          </a:p>
          <a:p>
            <a:pPr marL="533400" indent="-533400" algn="justLow">
              <a:lnSpc>
                <a:spcPct val="80000"/>
              </a:lnSpc>
              <a:buFontTx/>
              <a:buAutoNum type="arabicPeriod"/>
            </a:pPr>
            <a:r>
              <a:rPr lang="ar-SA" sz="3000" b="1">
                <a:solidFill>
                  <a:srgbClr val="CC0000"/>
                </a:solidFill>
              </a:rPr>
              <a:t>سیم پیچ اولیه كویل </a:t>
            </a:r>
          </a:p>
          <a:p>
            <a:pPr marL="533400" indent="-533400" algn="justLow">
              <a:lnSpc>
                <a:spcPct val="80000"/>
              </a:lnSpc>
              <a:buFontTx/>
              <a:buAutoNum type="arabicPeriod"/>
            </a:pPr>
            <a:r>
              <a:rPr lang="ar-SA" sz="3000" b="1">
                <a:solidFill>
                  <a:srgbClr val="CC0000"/>
                </a:solidFill>
              </a:rPr>
              <a:t>پلاتین متحرك </a:t>
            </a:r>
          </a:p>
          <a:p>
            <a:pPr marL="533400" indent="-533400" algn="justLow">
              <a:lnSpc>
                <a:spcPct val="80000"/>
              </a:lnSpc>
              <a:buFontTx/>
              <a:buAutoNum type="arabicPeriod"/>
            </a:pPr>
            <a:r>
              <a:rPr lang="ar-SA" sz="3000" b="1">
                <a:solidFill>
                  <a:srgbClr val="CC0000"/>
                </a:solidFill>
              </a:rPr>
              <a:t>پلاتین ثابت </a:t>
            </a:r>
          </a:p>
          <a:p>
            <a:pPr marL="533400" indent="-533400" algn="justLow">
              <a:lnSpc>
                <a:spcPct val="80000"/>
              </a:lnSpc>
              <a:buFontTx/>
              <a:buAutoNum type="arabicPeriod"/>
            </a:pPr>
            <a:r>
              <a:rPr lang="ar-SA" sz="3000" b="1">
                <a:solidFill>
                  <a:srgbClr val="CC0000"/>
                </a:solidFill>
              </a:rPr>
              <a:t>خازن</a:t>
            </a:r>
            <a:endParaRPr lang="en-US" sz="3000" b="1">
              <a:solidFill>
                <a:srgbClr val="CC0000"/>
              </a:solidFill>
            </a:endParaRPr>
          </a:p>
        </p:txBody>
      </p:sp>
      <p:sp>
        <p:nvSpPr>
          <p:cNvPr id="76803"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ششم : مدار جرقه زنی</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body" idx="1"/>
          </p:nvPr>
        </p:nvSpPr>
        <p:spPr>
          <a:xfrm>
            <a:off x="457200" y="1600200"/>
            <a:ext cx="7499350" cy="4781550"/>
          </a:xfrm>
        </p:spPr>
        <p:txBody>
          <a:bodyPr/>
          <a:lstStyle/>
          <a:p>
            <a:pPr algn="justLow">
              <a:buFontTx/>
              <a:buNone/>
            </a:pPr>
            <a:r>
              <a:rPr lang="fa-IR"/>
              <a:t>دلکو</a:t>
            </a:r>
            <a:r>
              <a:rPr lang="en-US"/>
              <a:t> </a:t>
            </a:r>
            <a:r>
              <a:rPr lang="fa-IR"/>
              <a:t> و اجزای مختلف آن</a:t>
            </a:r>
            <a:endParaRPr lang="en-US"/>
          </a:p>
        </p:txBody>
      </p:sp>
      <p:pic>
        <p:nvPicPr>
          <p:cNvPr id="77829" name="Picture 5"/>
          <p:cNvPicPr>
            <a:picLocks noChangeAspect="1" noChangeArrowheads="1"/>
          </p:cNvPicPr>
          <p:nvPr/>
        </p:nvPicPr>
        <p:blipFill>
          <a:blip r:embed="rId2"/>
          <a:srcRect/>
          <a:stretch>
            <a:fillRect/>
          </a:stretch>
        </p:blipFill>
        <p:spPr bwMode="auto">
          <a:xfrm>
            <a:off x="4067175" y="2816225"/>
            <a:ext cx="4560888" cy="3421063"/>
          </a:xfrm>
          <a:prstGeom prst="rect">
            <a:avLst/>
          </a:prstGeom>
          <a:noFill/>
          <a:ln w="9525">
            <a:noFill/>
            <a:miter lim="800000"/>
            <a:headEnd/>
            <a:tailEnd/>
          </a:ln>
          <a:effectLst/>
        </p:spPr>
      </p:pic>
      <p:pic>
        <p:nvPicPr>
          <p:cNvPr id="77830" name="Picture 6"/>
          <p:cNvPicPr>
            <a:picLocks noChangeAspect="1" noChangeArrowheads="1"/>
          </p:cNvPicPr>
          <p:nvPr/>
        </p:nvPicPr>
        <p:blipFill>
          <a:blip r:embed="rId3"/>
          <a:srcRect/>
          <a:stretch>
            <a:fillRect/>
          </a:stretch>
        </p:blipFill>
        <p:spPr bwMode="auto">
          <a:xfrm>
            <a:off x="611188" y="1484313"/>
            <a:ext cx="2943225" cy="4887912"/>
          </a:xfrm>
          <a:prstGeom prst="rect">
            <a:avLst/>
          </a:prstGeom>
          <a:noFill/>
          <a:ln w="9525">
            <a:noFill/>
            <a:miter lim="800000"/>
            <a:headEnd/>
            <a:tailEnd/>
          </a:ln>
          <a:effectLst/>
        </p:spPr>
      </p:pic>
      <p:sp>
        <p:nvSpPr>
          <p:cNvPr id="77831" name="Rectangle 7"/>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ششم : مدار جرقه زنی</a:t>
            </a:r>
            <a:endParaRPr lang="en-US" sz="2400" b="0">
              <a:solidFill>
                <a:srgbClr val="FFFFCC"/>
              </a:solidFill>
            </a:endParaRPr>
          </a:p>
        </p:txBody>
      </p:sp>
      <p:sp>
        <p:nvSpPr>
          <p:cNvPr id="7" name="Footer Placeholder 6"/>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body" idx="1"/>
          </p:nvPr>
        </p:nvSpPr>
        <p:spPr>
          <a:xfrm>
            <a:off x="457200" y="1557338"/>
            <a:ext cx="8435975" cy="4781550"/>
          </a:xfrm>
        </p:spPr>
        <p:txBody>
          <a:bodyPr/>
          <a:lstStyle/>
          <a:p>
            <a:pPr algn="justLow">
              <a:lnSpc>
                <a:spcPct val="80000"/>
              </a:lnSpc>
              <a:buFontTx/>
              <a:buNone/>
            </a:pPr>
            <a:r>
              <a:rPr lang="ar-SA" sz="3000" b="1" dirty="0"/>
              <a:t>سر دلكو و مدار ثانویه جرقه زنی </a:t>
            </a:r>
            <a:endParaRPr lang="ar-SA" sz="3000" dirty="0"/>
          </a:p>
          <a:p>
            <a:pPr algn="justLow">
              <a:lnSpc>
                <a:spcPct val="80000"/>
              </a:lnSpc>
            </a:pPr>
            <a:r>
              <a:rPr lang="ar-SA" sz="3000" dirty="0"/>
              <a:t>با قطع و وصل برق در سیم پیچ اولیه كویل، برق ولتاژ قوی در سیم پیچ ثانویه آن القاء‌ می شود، یك سر این سیم پیچ از درون كویل به اتصال یا  </a:t>
            </a:r>
            <a:r>
              <a:rPr lang="en-US" sz="3000" dirty="0"/>
              <a:t>D</a:t>
            </a:r>
            <a:r>
              <a:rPr lang="ar-SA" sz="3000" dirty="0"/>
              <a:t> كویل متصل</a:t>
            </a:r>
            <a:r>
              <a:rPr lang="en-US" sz="3000" dirty="0"/>
              <a:t> </a:t>
            </a:r>
            <a:r>
              <a:rPr lang="ar-SA" sz="3000" dirty="0"/>
              <a:t>می‌شود كه در نهایت به بدنه موتور راه</a:t>
            </a:r>
            <a:r>
              <a:rPr lang="en-US" sz="3000" dirty="0"/>
              <a:t> </a:t>
            </a:r>
            <a:r>
              <a:rPr lang="ar-SA" sz="3000" dirty="0"/>
              <a:t>می‌یابد ولی سر دیگر این سیم پیچ با كابلی از وسط سر كویل به وسط سر دلكو متصل</a:t>
            </a:r>
            <a:r>
              <a:rPr lang="en-US" sz="3000" dirty="0"/>
              <a:t> </a:t>
            </a:r>
            <a:r>
              <a:rPr lang="ar-SA" sz="3000" dirty="0"/>
              <a:t>می‌گردد. </a:t>
            </a:r>
            <a:endParaRPr lang="en-US" sz="3000" dirty="0"/>
          </a:p>
          <a:p>
            <a:pPr algn="justLow">
              <a:lnSpc>
                <a:spcPct val="80000"/>
              </a:lnSpc>
            </a:pPr>
            <a:r>
              <a:rPr lang="ar-SA" sz="3000" dirty="0"/>
              <a:t>این ولتاژ اینك باید به ترتیب احتراق موتور، به شمع‌ها</a:t>
            </a:r>
            <a:r>
              <a:rPr lang="en-US" sz="3000" dirty="0"/>
              <a:t> </a:t>
            </a:r>
            <a:r>
              <a:rPr lang="ar-SA" sz="3000" dirty="0"/>
              <a:t>برود. به این منظور، قطعه‌‌ای</a:t>
            </a:r>
            <a:r>
              <a:rPr lang="en-US" sz="3000" dirty="0"/>
              <a:t> </a:t>
            </a:r>
            <a:r>
              <a:rPr lang="ar-SA" sz="3000" dirty="0"/>
              <a:t>بنام چكش برق در سر میل دلكو فرو برده شده كه همراه با‌ آن</a:t>
            </a:r>
            <a:r>
              <a:rPr lang="en-US" sz="3000" dirty="0"/>
              <a:t> </a:t>
            </a:r>
            <a:r>
              <a:rPr lang="ar-SA" sz="3000" dirty="0"/>
              <a:t>می‌گردد. سر سیمی كه به سر دلكو وصل شده است از طریق یك زغال و فنر به این چكش برق تماس حاصل</a:t>
            </a:r>
            <a:r>
              <a:rPr lang="en-US" sz="3000" dirty="0"/>
              <a:t> </a:t>
            </a:r>
            <a:r>
              <a:rPr lang="ar-SA" sz="3000" dirty="0"/>
              <a:t>می‌كند. </a:t>
            </a:r>
            <a:endParaRPr lang="en-US" sz="3000" dirty="0"/>
          </a:p>
        </p:txBody>
      </p:sp>
      <p:sp>
        <p:nvSpPr>
          <p:cNvPr id="80899"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ششم : مدار جرقه زنی</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body" idx="1"/>
          </p:nvPr>
        </p:nvSpPr>
        <p:spPr>
          <a:xfrm>
            <a:off x="457200" y="1600200"/>
            <a:ext cx="8229600" cy="4781550"/>
          </a:xfrm>
        </p:spPr>
        <p:txBody>
          <a:bodyPr/>
          <a:lstStyle/>
          <a:p>
            <a:pPr algn="justLow">
              <a:lnSpc>
                <a:spcPct val="90000"/>
              </a:lnSpc>
            </a:pPr>
            <a:r>
              <a:rPr lang="ar-SA" sz="3000"/>
              <a:t>روی چكش برق، ورقه‌‌ای</a:t>
            </a:r>
            <a:r>
              <a:rPr lang="en-US" sz="3000"/>
              <a:t> </a:t>
            </a:r>
            <a:r>
              <a:rPr lang="ar-SA" sz="3000"/>
              <a:t>برنجی چسبانده شده كه ضمن گردش چكش، از برابر 4 اتصال (در موتور‌های</a:t>
            </a:r>
            <a:r>
              <a:rPr lang="en-US" sz="3000"/>
              <a:t> </a:t>
            </a:r>
            <a:r>
              <a:rPr lang="ar-SA" sz="3000"/>
              <a:t>چهار سیلندر) عبور</a:t>
            </a:r>
            <a:r>
              <a:rPr lang="en-US" sz="3000"/>
              <a:t> </a:t>
            </a:r>
            <a:r>
              <a:rPr lang="ar-SA" sz="3000"/>
              <a:t>می‌كند و در این حالت برق فشار قوی را به این اتصالات میدهد.</a:t>
            </a:r>
            <a:endParaRPr lang="en-US" sz="3000"/>
          </a:p>
          <a:p>
            <a:pPr algn="justLow">
              <a:lnSpc>
                <a:spcPct val="90000"/>
              </a:lnSpc>
            </a:pPr>
            <a:r>
              <a:rPr lang="ar-SA" sz="3000"/>
              <a:t>هر یك از اتصالات توسط یك سیم یا وایر یا كابل به یكی از شمع‌ها متصل</a:t>
            </a:r>
            <a:r>
              <a:rPr lang="en-US" sz="3000"/>
              <a:t> </a:t>
            </a:r>
            <a:r>
              <a:rPr lang="ar-SA" sz="3000"/>
              <a:t>می‌شود. </a:t>
            </a:r>
          </a:p>
          <a:p>
            <a:pPr algn="justLow">
              <a:lnSpc>
                <a:spcPct val="90000"/>
              </a:lnSpc>
            </a:pPr>
            <a:r>
              <a:rPr lang="ar-SA" sz="3000"/>
              <a:t>ترتیب اتصال سیم‌ها</a:t>
            </a:r>
            <a:r>
              <a:rPr lang="en-US" sz="3000"/>
              <a:t> </a:t>
            </a:r>
            <a:r>
              <a:rPr lang="ar-SA" sz="3000"/>
              <a:t>طبق ترتیب احتراق موتور است . بنابراین مدار ثانویه جرقه زنی، قطعات زیر را شامل</a:t>
            </a:r>
            <a:r>
              <a:rPr lang="en-US" sz="3000"/>
              <a:t> </a:t>
            </a:r>
            <a:r>
              <a:rPr lang="ar-SA" sz="3000"/>
              <a:t>می‌گردد:</a:t>
            </a:r>
          </a:p>
          <a:p>
            <a:pPr algn="justLow">
              <a:lnSpc>
                <a:spcPct val="90000"/>
              </a:lnSpc>
              <a:buFontTx/>
              <a:buNone/>
            </a:pPr>
            <a:r>
              <a:rPr lang="ar-SA" sz="3000" b="1">
                <a:solidFill>
                  <a:srgbClr val="CC0000"/>
                </a:solidFill>
              </a:rPr>
              <a:t>1 </a:t>
            </a:r>
            <a:r>
              <a:rPr lang="en-US" sz="3000" b="1">
                <a:solidFill>
                  <a:srgbClr val="CC0000"/>
                </a:solidFill>
              </a:rPr>
              <a:t>–</a:t>
            </a:r>
            <a:r>
              <a:rPr lang="ar-SA" sz="3000" b="1">
                <a:solidFill>
                  <a:srgbClr val="CC0000"/>
                </a:solidFill>
              </a:rPr>
              <a:t> سیم پیچ ثانویه كویل </a:t>
            </a:r>
          </a:p>
          <a:p>
            <a:pPr algn="justLow">
              <a:lnSpc>
                <a:spcPct val="90000"/>
              </a:lnSpc>
              <a:buFontTx/>
              <a:buNone/>
            </a:pPr>
            <a:r>
              <a:rPr lang="ar-SA" sz="3000" b="1">
                <a:solidFill>
                  <a:srgbClr val="CC0000"/>
                </a:solidFill>
              </a:rPr>
              <a:t>2 </a:t>
            </a:r>
            <a:r>
              <a:rPr lang="en-US" sz="3000" b="1">
                <a:solidFill>
                  <a:srgbClr val="CC0000"/>
                </a:solidFill>
              </a:rPr>
              <a:t>–</a:t>
            </a:r>
            <a:r>
              <a:rPr lang="ar-SA" sz="3000" b="1">
                <a:solidFill>
                  <a:srgbClr val="CC0000"/>
                </a:solidFill>
              </a:rPr>
              <a:t> چكش برق</a:t>
            </a:r>
          </a:p>
        </p:txBody>
      </p:sp>
      <p:sp>
        <p:nvSpPr>
          <p:cNvPr id="82947" name="Rectangle 3"/>
          <p:cNvSpPr>
            <a:spLocks noChangeArrowheads="1"/>
          </p:cNvSpPr>
          <p:nvPr/>
        </p:nvSpPr>
        <p:spPr bwMode="auto">
          <a:xfrm>
            <a:off x="1763713" y="5157788"/>
            <a:ext cx="3203575" cy="1006475"/>
          </a:xfrm>
          <a:prstGeom prst="rect">
            <a:avLst/>
          </a:prstGeom>
          <a:noFill/>
          <a:ln w="9525">
            <a:noFill/>
            <a:miter lim="800000"/>
            <a:headEnd/>
            <a:tailEnd/>
          </a:ln>
          <a:effectLst/>
        </p:spPr>
        <p:txBody>
          <a:bodyPr>
            <a:spAutoFit/>
          </a:bodyPr>
          <a:lstStyle/>
          <a:p>
            <a:r>
              <a:rPr lang="ar-SA" sz="3000">
                <a:solidFill>
                  <a:srgbClr val="CC0000"/>
                </a:solidFill>
              </a:rPr>
              <a:t>3 </a:t>
            </a:r>
            <a:r>
              <a:rPr lang="en-US" sz="3000">
                <a:solidFill>
                  <a:srgbClr val="CC0000"/>
                </a:solidFill>
              </a:rPr>
              <a:t>–</a:t>
            </a:r>
            <a:r>
              <a:rPr lang="ar-SA" sz="3000">
                <a:solidFill>
                  <a:srgbClr val="CC0000"/>
                </a:solidFill>
              </a:rPr>
              <a:t> اتصال شمع‌ها</a:t>
            </a:r>
            <a:r>
              <a:rPr lang="en-US" sz="3000">
                <a:solidFill>
                  <a:srgbClr val="CC0000"/>
                </a:solidFill>
              </a:rPr>
              <a:t> </a:t>
            </a:r>
            <a:endParaRPr lang="ar-SA" sz="3000">
              <a:solidFill>
                <a:srgbClr val="CC0000"/>
              </a:solidFill>
            </a:endParaRPr>
          </a:p>
          <a:p>
            <a:r>
              <a:rPr lang="ar-SA" sz="3000">
                <a:solidFill>
                  <a:srgbClr val="CC0000"/>
                </a:solidFill>
              </a:rPr>
              <a:t>4 </a:t>
            </a:r>
            <a:r>
              <a:rPr lang="en-US" sz="3000">
                <a:solidFill>
                  <a:srgbClr val="CC0000"/>
                </a:solidFill>
              </a:rPr>
              <a:t>–</a:t>
            </a:r>
            <a:r>
              <a:rPr lang="ar-SA" sz="3000">
                <a:solidFill>
                  <a:srgbClr val="CC0000"/>
                </a:solidFill>
              </a:rPr>
              <a:t> شمع‌ها</a:t>
            </a:r>
            <a:r>
              <a:rPr lang="en-US" sz="3000"/>
              <a:t> </a:t>
            </a:r>
          </a:p>
        </p:txBody>
      </p:sp>
      <p:sp>
        <p:nvSpPr>
          <p:cNvPr id="82948" name="Rectangle 4"/>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ششم : مدار جرقه زنی</a:t>
            </a:r>
            <a:endParaRPr lang="en-US" sz="2400" b="0">
              <a:solidFill>
                <a:srgbClr val="FFFFCC"/>
              </a:solidFill>
            </a:endParaRPr>
          </a:p>
        </p:txBody>
      </p:sp>
      <p:sp>
        <p:nvSpPr>
          <p:cNvPr id="6" name="Footer Placeholder 5"/>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a:xfrm>
            <a:off x="457200" y="1600200"/>
            <a:ext cx="8229600" cy="4781550"/>
          </a:xfrm>
        </p:spPr>
        <p:txBody>
          <a:bodyPr/>
          <a:lstStyle/>
          <a:p>
            <a:pPr algn="justLow">
              <a:buFontTx/>
              <a:buNone/>
            </a:pPr>
            <a:r>
              <a:rPr lang="fa-IR" b="1" dirty="0">
                <a:cs typeface="B Nazanin" pitchFamily="2" charset="-78"/>
              </a:rPr>
              <a:t>كار </a:t>
            </a:r>
            <a:endParaRPr lang="en-US" u="sng" dirty="0">
              <a:cs typeface="B Nazanin" pitchFamily="2" charset="-78"/>
            </a:endParaRPr>
          </a:p>
          <a:p>
            <a:pPr algn="justLow"/>
            <a:r>
              <a:rPr lang="fa-IR" dirty="0">
                <a:cs typeface="B Nazanin" pitchFamily="2" charset="-78"/>
              </a:rPr>
              <a:t>حاصلضرب ن</a:t>
            </a:r>
            <a:r>
              <a:rPr lang="ar-SA" dirty="0">
                <a:cs typeface="B Nazanin" pitchFamily="2" charset="-78"/>
              </a:rPr>
              <a:t>یرو در فاصله را كار نامند. هر جسمی كه تحت تاثیر نیرو جابجا گردد كار انجام می‌دهد. كار را معمولاً با حرف </a:t>
            </a:r>
            <a:r>
              <a:rPr lang="en-US" dirty="0">
                <a:cs typeface="B Nazanin" pitchFamily="2" charset="-78"/>
              </a:rPr>
              <a:t>W</a:t>
            </a:r>
            <a:r>
              <a:rPr lang="fa-IR" dirty="0">
                <a:cs typeface="B Nazanin" pitchFamily="2" charset="-78"/>
              </a:rPr>
              <a:t>، نمایش میدهند و واحد آن در س</a:t>
            </a:r>
            <a:r>
              <a:rPr lang="ar-SA" dirty="0">
                <a:cs typeface="B Nazanin" pitchFamily="2" charset="-78"/>
              </a:rPr>
              <a:t>یستم </a:t>
            </a:r>
            <a:r>
              <a:rPr lang="en-US" dirty="0">
                <a:cs typeface="B Nazanin" pitchFamily="2" charset="-78"/>
              </a:rPr>
              <a:t>SI</a:t>
            </a:r>
            <a:r>
              <a:rPr lang="fa-IR" dirty="0">
                <a:cs typeface="B Nazanin" pitchFamily="2" charset="-78"/>
              </a:rPr>
              <a:t> برابر </a:t>
            </a:r>
            <a:r>
              <a:rPr lang="en-US" dirty="0" err="1">
                <a:cs typeface="B Nazanin" pitchFamily="2" charset="-78"/>
              </a:rPr>
              <a:t>N.m</a:t>
            </a:r>
            <a:r>
              <a:rPr lang="fa-IR" dirty="0">
                <a:cs typeface="B Nazanin" pitchFamily="2" charset="-78"/>
              </a:rPr>
              <a:t> (ژول</a:t>
            </a:r>
            <a:r>
              <a:rPr lang="ar-SA" dirty="0">
                <a:cs typeface="B Nazanin" pitchFamily="2" charset="-78"/>
              </a:rPr>
              <a:t>) است و مقدار آن از رابطه زیر محاسبه می‌گردد.</a:t>
            </a:r>
          </a:p>
          <a:p>
            <a:pPr algn="ctr">
              <a:buFontTx/>
              <a:buNone/>
            </a:pPr>
            <a:r>
              <a:rPr lang="ar-SA" dirty="0">
                <a:cs typeface="B Nazanin" pitchFamily="2" charset="-78"/>
              </a:rPr>
              <a:t>		</a:t>
            </a:r>
            <a:r>
              <a:rPr lang="en-US" dirty="0">
                <a:cs typeface="B Nazanin" pitchFamily="2" charset="-78"/>
              </a:rPr>
              <a:t>W = F. L</a:t>
            </a:r>
            <a:r>
              <a:rPr lang="en-US" dirty="0"/>
              <a:t>(</a:t>
            </a:r>
            <a:r>
              <a:rPr lang="en-US" dirty="0" err="1"/>
              <a:t>N.m</a:t>
            </a:r>
            <a:r>
              <a:rPr lang="en-US" dirty="0"/>
              <a:t>)</a:t>
            </a:r>
            <a:endParaRPr lang="en-US" dirty="0">
              <a:cs typeface="B Nazanin" pitchFamily="2" charset="-78"/>
            </a:endParaRPr>
          </a:p>
          <a:p>
            <a:pPr algn="justLow">
              <a:buFontTx/>
              <a:buNone/>
            </a:pPr>
            <a:endParaRPr lang="en-US" dirty="0">
              <a:cs typeface="B Nazanin" pitchFamily="2" charset="-78"/>
            </a:endParaRPr>
          </a:p>
          <a:p>
            <a:pPr algn="justLow"/>
            <a:r>
              <a:rPr lang="fa-IR" dirty="0">
                <a:cs typeface="B Nazanin" pitchFamily="2" charset="-78"/>
              </a:rPr>
              <a:t>كه در آن </a:t>
            </a:r>
            <a:r>
              <a:rPr lang="en-US" dirty="0">
                <a:cs typeface="B Nazanin" pitchFamily="2" charset="-78"/>
              </a:rPr>
              <a:t>L</a:t>
            </a:r>
            <a:r>
              <a:rPr lang="fa-IR" dirty="0">
                <a:cs typeface="B Nazanin" pitchFamily="2" charset="-78"/>
              </a:rPr>
              <a:t> مسافت ط</a:t>
            </a:r>
            <a:r>
              <a:rPr lang="ar-SA" dirty="0">
                <a:cs typeface="B Nazanin" pitchFamily="2" charset="-78"/>
              </a:rPr>
              <a:t>ی شده به متر</a:t>
            </a:r>
            <a:r>
              <a:rPr lang="fa-IR" dirty="0">
                <a:cs typeface="B Nazanin" pitchFamily="2" charset="-78"/>
              </a:rPr>
              <a:t>است</a:t>
            </a:r>
            <a:endParaRPr lang="en-US" dirty="0">
              <a:cs typeface="B Nazanin" pitchFamily="2" charset="-78"/>
            </a:endParaRPr>
          </a:p>
        </p:txBody>
      </p:sp>
      <p:sp>
        <p:nvSpPr>
          <p:cNvPr id="7171"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اول</a:t>
            </a:r>
            <a:r>
              <a:rPr lang="fa-IR" sz="2400" b="0">
                <a:solidFill>
                  <a:srgbClr val="FFFFCC"/>
                </a:solidFill>
              </a:rPr>
              <a:t> : تعاریف</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3" name="Picture 3"/>
          <p:cNvPicPr>
            <a:picLocks noChangeAspect="1" noChangeArrowheads="1"/>
          </p:cNvPicPr>
          <p:nvPr/>
        </p:nvPicPr>
        <p:blipFill>
          <a:blip r:embed="rId2"/>
          <a:srcRect/>
          <a:stretch>
            <a:fillRect/>
          </a:stretch>
        </p:blipFill>
        <p:spPr bwMode="auto">
          <a:xfrm>
            <a:off x="2700338" y="1557338"/>
            <a:ext cx="3905250" cy="4795837"/>
          </a:xfrm>
          <a:prstGeom prst="rect">
            <a:avLst/>
          </a:prstGeom>
          <a:noFill/>
          <a:ln w="9525">
            <a:noFill/>
            <a:miter lim="800000"/>
            <a:headEnd/>
            <a:tailEnd/>
          </a:ln>
          <a:effectLst/>
        </p:spPr>
      </p:pic>
      <p:sp>
        <p:nvSpPr>
          <p:cNvPr id="81925" name="Rectangle 5"/>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ششم : مدار جرقه زنی</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Rectangle 3"/>
          <p:cNvSpPr>
            <a:spLocks noGrp="1" noChangeArrowheads="1"/>
          </p:cNvSpPr>
          <p:nvPr>
            <p:ph type="body" idx="1"/>
          </p:nvPr>
        </p:nvSpPr>
        <p:spPr/>
        <p:txBody>
          <a:bodyPr/>
          <a:lstStyle/>
          <a:p>
            <a:pPr algn="justLow">
              <a:buFontTx/>
              <a:buNone/>
            </a:pPr>
            <a:r>
              <a:rPr lang="fa-IR" dirty="0"/>
              <a:t>نمایش توزیع برق به شمعها</a:t>
            </a:r>
            <a:endParaRPr lang="en-US" dirty="0"/>
          </a:p>
        </p:txBody>
      </p:sp>
      <p:pic>
        <p:nvPicPr>
          <p:cNvPr id="216068" name="Picture 4"/>
          <p:cNvPicPr>
            <a:picLocks noChangeAspect="1" noChangeArrowheads="1"/>
          </p:cNvPicPr>
          <p:nvPr/>
        </p:nvPicPr>
        <p:blipFill>
          <a:blip r:embed="rId2"/>
          <a:srcRect/>
          <a:stretch>
            <a:fillRect/>
          </a:stretch>
        </p:blipFill>
        <p:spPr bwMode="auto">
          <a:xfrm>
            <a:off x="468313" y="2317750"/>
            <a:ext cx="8064500" cy="4206875"/>
          </a:xfrm>
          <a:prstGeom prst="rect">
            <a:avLst/>
          </a:prstGeom>
          <a:noFill/>
          <a:ln w="9525">
            <a:noFill/>
            <a:miter lim="800000"/>
            <a:headEnd/>
            <a:tailEnd/>
          </a:ln>
          <a:effectLst/>
        </p:spPr>
      </p:pic>
      <p:sp>
        <p:nvSpPr>
          <p:cNvPr id="216069" name="Rectangle 5"/>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ششم : مدار جرقه زنی</a:t>
            </a:r>
            <a:endParaRPr lang="en-US" sz="2400" b="0">
              <a:solidFill>
                <a:srgbClr val="FFFFCC"/>
              </a:solidFill>
            </a:endParaRPr>
          </a:p>
        </p:txBody>
      </p:sp>
      <p:sp>
        <p:nvSpPr>
          <p:cNvPr id="6" name="Footer Placeholder 5"/>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body" idx="1"/>
          </p:nvPr>
        </p:nvSpPr>
        <p:spPr>
          <a:xfrm>
            <a:off x="457200" y="1557338"/>
            <a:ext cx="8507413" cy="4781550"/>
          </a:xfrm>
        </p:spPr>
        <p:txBody>
          <a:bodyPr/>
          <a:lstStyle/>
          <a:p>
            <a:pPr algn="justLow">
              <a:buFontTx/>
              <a:buNone/>
            </a:pPr>
            <a:r>
              <a:rPr lang="ar-SA" sz="3000" b="1" dirty="0"/>
              <a:t>شمع </a:t>
            </a:r>
            <a:endParaRPr lang="ar-SA" sz="3000" dirty="0"/>
          </a:p>
          <a:p>
            <a:pPr algn="justLow"/>
            <a:r>
              <a:rPr lang="ar-SA" sz="3000" dirty="0"/>
              <a:t>شمع آخرین قطعه از مدار جرقه زنی است . هر شمع دارای دو الكترود مثبت و منفی</a:t>
            </a:r>
            <a:r>
              <a:rPr lang="en-US" sz="3000" dirty="0"/>
              <a:t> </a:t>
            </a:r>
            <a:r>
              <a:rPr lang="ar-SA" sz="3000" dirty="0"/>
              <a:t>است.</a:t>
            </a:r>
            <a:endParaRPr lang="ar-SA" sz="3000" b="1" dirty="0"/>
          </a:p>
          <a:p>
            <a:pPr algn="justLow"/>
            <a:r>
              <a:rPr lang="ar-SA" sz="3000" dirty="0"/>
              <a:t>الكترود مثبت در وسط شمع قرار داده شده است و سر آن به همان كابل یا وایری متصل</a:t>
            </a:r>
            <a:r>
              <a:rPr lang="en-US" sz="3000" dirty="0"/>
              <a:t> </a:t>
            </a:r>
            <a:r>
              <a:rPr lang="ar-SA" sz="3000" dirty="0"/>
              <a:t>می‌شود كه از سر دلكو</a:t>
            </a:r>
            <a:r>
              <a:rPr lang="en-US" sz="3000" dirty="0"/>
              <a:t> </a:t>
            </a:r>
            <a:r>
              <a:rPr lang="ar-SA" sz="3000" dirty="0"/>
              <a:t>می‌آید. انتهای این الكترود در ته شمع، در فاصله‌‌ای</a:t>
            </a:r>
            <a:r>
              <a:rPr lang="en-US" sz="3000" dirty="0"/>
              <a:t> </a:t>
            </a:r>
            <a:r>
              <a:rPr lang="ar-SA" sz="3000" dirty="0"/>
              <a:t>حدود </a:t>
            </a:r>
            <a:r>
              <a:rPr lang="en-US" sz="3000" dirty="0"/>
              <a:t>mm</a:t>
            </a:r>
            <a:r>
              <a:rPr lang="ar-SA" sz="3000" dirty="0"/>
              <a:t> </a:t>
            </a:r>
            <a:r>
              <a:rPr lang="en-US" sz="3000" dirty="0"/>
              <a:t>0/75</a:t>
            </a:r>
            <a:r>
              <a:rPr lang="ar-SA" sz="3000" dirty="0"/>
              <a:t> نزدیك به الكترود منفی قرار</a:t>
            </a:r>
            <a:r>
              <a:rPr lang="en-US" sz="3000" dirty="0"/>
              <a:t> </a:t>
            </a:r>
            <a:r>
              <a:rPr lang="ar-SA" sz="3000" dirty="0"/>
              <a:t>می‌گیرد. </a:t>
            </a:r>
          </a:p>
          <a:p>
            <a:pPr algn="justLow"/>
            <a:r>
              <a:rPr lang="ar-SA" sz="3000" dirty="0"/>
              <a:t>الكترود منفی به رزوه‌های</a:t>
            </a:r>
            <a:r>
              <a:rPr lang="en-US" sz="3000" dirty="0"/>
              <a:t> </a:t>
            </a:r>
            <a:r>
              <a:rPr lang="ar-SA" sz="3000" dirty="0"/>
              <a:t>شمع پیوند خورده است. شمع با این رزوه‌ها به درون سر سیلندر پیچ می‌شود طوریكه انتهای شمع تقریباً‌ در فضای انفجار قرار گیرد. </a:t>
            </a:r>
            <a:endParaRPr lang="en-US" sz="3000" dirty="0"/>
          </a:p>
        </p:txBody>
      </p:sp>
      <p:sp>
        <p:nvSpPr>
          <p:cNvPr id="83971"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ششم : مدار جرقه زنی</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body" idx="1"/>
          </p:nvPr>
        </p:nvSpPr>
        <p:spPr>
          <a:xfrm>
            <a:off x="457200" y="1600200"/>
            <a:ext cx="8229600" cy="4781550"/>
          </a:xfrm>
        </p:spPr>
        <p:txBody>
          <a:bodyPr/>
          <a:lstStyle/>
          <a:p>
            <a:pPr algn="justLow"/>
            <a:r>
              <a:rPr lang="fa-IR"/>
              <a:t>نمایش مقطعی از یک شمع</a:t>
            </a:r>
            <a:endParaRPr lang="en-US"/>
          </a:p>
        </p:txBody>
      </p:sp>
      <p:pic>
        <p:nvPicPr>
          <p:cNvPr id="84995" name="Picture 3"/>
          <p:cNvPicPr>
            <a:picLocks noChangeAspect="1" noChangeArrowheads="1"/>
          </p:cNvPicPr>
          <p:nvPr/>
        </p:nvPicPr>
        <p:blipFill>
          <a:blip r:embed="rId2"/>
          <a:srcRect l="1260" t="10776" r="3780" b="1659"/>
          <a:stretch>
            <a:fillRect/>
          </a:stretch>
        </p:blipFill>
        <p:spPr bwMode="auto">
          <a:xfrm>
            <a:off x="900113" y="1628775"/>
            <a:ext cx="3328987" cy="4667250"/>
          </a:xfrm>
          <a:prstGeom prst="rect">
            <a:avLst/>
          </a:prstGeom>
          <a:noFill/>
          <a:ln w="9525">
            <a:noFill/>
            <a:miter lim="800000"/>
            <a:headEnd/>
            <a:tailEnd/>
          </a:ln>
          <a:effectLst/>
        </p:spPr>
      </p:pic>
      <p:sp>
        <p:nvSpPr>
          <p:cNvPr id="84996" name="Rectangle 4"/>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ششم : مدار جرقه زنی</a:t>
            </a:r>
            <a:endParaRPr lang="en-US" sz="2400" b="0">
              <a:solidFill>
                <a:srgbClr val="FFFFCC"/>
              </a:solidFill>
            </a:endParaRPr>
          </a:p>
        </p:txBody>
      </p:sp>
      <p:sp>
        <p:nvSpPr>
          <p:cNvPr id="6" name="Footer Placeholder 5"/>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body" idx="1"/>
          </p:nvPr>
        </p:nvSpPr>
        <p:spPr>
          <a:xfrm>
            <a:off x="457200" y="1600200"/>
            <a:ext cx="8229600" cy="4781550"/>
          </a:xfrm>
        </p:spPr>
        <p:txBody>
          <a:bodyPr/>
          <a:lstStyle/>
          <a:p>
            <a:pPr algn="justLow">
              <a:buFontTx/>
              <a:buNone/>
            </a:pPr>
            <a:r>
              <a:rPr lang="ar-SA" b="1" dirty="0"/>
              <a:t>فیلر زدن شمع </a:t>
            </a:r>
            <a:endParaRPr lang="ar-SA" dirty="0"/>
          </a:p>
          <a:p>
            <a:pPr algn="justLow"/>
            <a:r>
              <a:rPr lang="ar-SA" dirty="0"/>
              <a:t>تنظیم فاصله الكترود‌ها</a:t>
            </a:r>
            <a:r>
              <a:rPr lang="en-US" dirty="0"/>
              <a:t> </a:t>
            </a:r>
            <a:r>
              <a:rPr lang="ar-SA" dirty="0"/>
              <a:t>را فیلر زدن شمع گویند. </a:t>
            </a:r>
            <a:endParaRPr lang="fa-IR" dirty="0"/>
          </a:p>
          <a:p>
            <a:pPr algn="justLow"/>
            <a:r>
              <a:rPr lang="ar-SA" dirty="0"/>
              <a:t>فاصله الكترودهای شمع از یك موتور به دیگری ممكن است متفاوت باشد. بنابراین باید فاصله مناسب را از كتابچه دستورالعمل موتور دریافت نمایید. فاصله الكترودهای همه شمع‌های</a:t>
            </a:r>
            <a:r>
              <a:rPr lang="en-US" dirty="0"/>
              <a:t> </a:t>
            </a:r>
            <a:r>
              <a:rPr lang="ar-SA" dirty="0"/>
              <a:t>نو روی </a:t>
            </a:r>
            <a:r>
              <a:rPr lang="en-US" dirty="0"/>
              <a:t>mm</a:t>
            </a:r>
            <a:r>
              <a:rPr lang="ar-SA" dirty="0"/>
              <a:t> </a:t>
            </a:r>
            <a:r>
              <a:rPr lang="en-US" dirty="0"/>
              <a:t>0/75</a:t>
            </a:r>
            <a:r>
              <a:rPr lang="ar-SA" dirty="0"/>
              <a:t> تنظیم شده است. بنابراین اگر این فاصله مطایق خواسته موتور شما نیست، باید آن را تنظیم نمایید.</a:t>
            </a:r>
            <a:endParaRPr lang="en-US" dirty="0"/>
          </a:p>
        </p:txBody>
      </p:sp>
      <p:sp>
        <p:nvSpPr>
          <p:cNvPr id="86019"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ششم : مدار جرقه زنی</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3" name="Picture 3"/>
          <p:cNvPicPr>
            <a:picLocks noGrp="1" noChangeAspect="1" noChangeArrowheads="1"/>
          </p:cNvPicPr>
          <p:nvPr>
            <p:ph type="body" idx="1"/>
          </p:nvPr>
        </p:nvPicPr>
        <p:blipFill>
          <a:blip r:embed="rId2"/>
          <a:srcRect l="11217" t="13792" r="11217" b="13792"/>
          <a:stretch>
            <a:fillRect/>
          </a:stretch>
        </p:blipFill>
        <p:spPr>
          <a:xfrm>
            <a:off x="611188" y="2276475"/>
            <a:ext cx="7777162" cy="3990975"/>
          </a:xfrm>
          <a:noFill/>
          <a:ln/>
        </p:spPr>
      </p:pic>
      <p:sp>
        <p:nvSpPr>
          <p:cNvPr id="215045" name="Text Box 5"/>
          <p:cNvSpPr txBox="1">
            <a:spLocks noChangeArrowheads="1"/>
          </p:cNvSpPr>
          <p:nvPr/>
        </p:nvSpPr>
        <p:spPr bwMode="auto">
          <a:xfrm>
            <a:off x="3635375" y="1557338"/>
            <a:ext cx="2262188" cy="549275"/>
          </a:xfrm>
          <a:prstGeom prst="rect">
            <a:avLst/>
          </a:prstGeom>
          <a:noFill/>
          <a:ln w="9525">
            <a:noFill/>
            <a:miter lim="800000"/>
            <a:headEnd/>
            <a:tailEnd/>
          </a:ln>
          <a:effectLst/>
        </p:spPr>
        <p:txBody>
          <a:bodyPr wrap="none">
            <a:spAutoFit/>
          </a:bodyPr>
          <a:lstStyle/>
          <a:p>
            <a:r>
              <a:rPr lang="fa-IR" sz="3000"/>
              <a:t>فیلتر زدن شمعها</a:t>
            </a:r>
            <a:endParaRPr lang="en-US" sz="3000"/>
          </a:p>
        </p:txBody>
      </p:sp>
      <p:sp>
        <p:nvSpPr>
          <p:cNvPr id="215046" name="Rectangle 6"/>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ششم : مدار جرقه زنی</a:t>
            </a:r>
            <a:endParaRPr lang="en-US" sz="2400" b="0">
              <a:solidFill>
                <a:srgbClr val="FFFFCC"/>
              </a:solidFill>
            </a:endParaRPr>
          </a:p>
        </p:txBody>
      </p:sp>
      <p:sp>
        <p:nvSpPr>
          <p:cNvPr id="6" name="Footer Placeholder 5"/>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body" idx="1"/>
          </p:nvPr>
        </p:nvSpPr>
        <p:spPr>
          <a:xfrm>
            <a:off x="323850" y="1600200"/>
            <a:ext cx="8362950" cy="4781550"/>
          </a:xfrm>
        </p:spPr>
        <p:txBody>
          <a:bodyPr/>
          <a:lstStyle/>
          <a:p>
            <a:pPr algn="justLow">
              <a:buFontTx/>
              <a:buNone/>
            </a:pPr>
            <a:r>
              <a:rPr lang="ar-SA" sz="3000" b="1" dirty="0"/>
              <a:t>باتری </a:t>
            </a:r>
            <a:endParaRPr lang="ar-SA" sz="3000" dirty="0"/>
          </a:p>
          <a:p>
            <a:pPr algn="justLow"/>
            <a:r>
              <a:rPr lang="ar-SA" sz="3000" dirty="0"/>
              <a:t>باتری قلب مدار جرقه زنی است. باتری در انواع و اقسام در بازار یافت میشود.  باتری‌هایی كه قابل شارژ بوده و در اندازه‌های</a:t>
            </a:r>
            <a:r>
              <a:rPr lang="en-US" sz="3000" dirty="0"/>
              <a:t> </a:t>
            </a:r>
            <a:r>
              <a:rPr lang="ar-SA" sz="3000" dirty="0"/>
              <a:t>كوچك 6 ولتی برای موتور سیكلت‌ها</a:t>
            </a:r>
            <a:r>
              <a:rPr lang="en-US" sz="3000" dirty="0"/>
              <a:t> </a:t>
            </a:r>
            <a:r>
              <a:rPr lang="ar-SA" sz="3000" dirty="0"/>
              <a:t>یا اندازه‌های</a:t>
            </a:r>
            <a:r>
              <a:rPr lang="en-US" sz="3000" dirty="0"/>
              <a:t> </a:t>
            </a:r>
            <a:r>
              <a:rPr lang="ar-SA" sz="3000" dirty="0"/>
              <a:t>بزرگ 6، 12 و 24 ولتی برای خودروها، تراكتورها، اتوبوس‌ها</a:t>
            </a:r>
            <a:r>
              <a:rPr lang="en-US" sz="3000" dirty="0"/>
              <a:t> </a:t>
            </a:r>
            <a:r>
              <a:rPr lang="ar-SA" sz="3000" dirty="0"/>
              <a:t>و ماشین‌های</a:t>
            </a:r>
            <a:r>
              <a:rPr lang="en-US" sz="3000" dirty="0"/>
              <a:t> </a:t>
            </a:r>
            <a:r>
              <a:rPr lang="ar-SA" sz="3000" dirty="0"/>
              <a:t>سنگین بكار</a:t>
            </a:r>
            <a:r>
              <a:rPr lang="en-US" sz="3000" dirty="0"/>
              <a:t> </a:t>
            </a:r>
            <a:r>
              <a:rPr lang="ar-SA" sz="3000" dirty="0"/>
              <a:t>می‌روند. </a:t>
            </a:r>
          </a:p>
          <a:p>
            <a:pPr algn="justLow"/>
            <a:r>
              <a:rPr lang="ar-SA" sz="3000" dirty="0"/>
              <a:t>منظور از شارژ یا چارج باتری، پر كردن آن پس از خالی شدن است. بعبارت دیگر برق از دست رفته آن را به آن بر می‌گردانیم. چارج كردن باتری با دستگاهی بنام چارجر صورت میگیرد. روی موتور این كار توسط مولد برق انجام میشود . </a:t>
            </a:r>
            <a:endParaRPr lang="en-US" sz="3000" dirty="0"/>
          </a:p>
        </p:txBody>
      </p:sp>
      <p:sp>
        <p:nvSpPr>
          <p:cNvPr id="87043"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ششم : مدار جرقه زنی</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body" idx="1"/>
          </p:nvPr>
        </p:nvSpPr>
        <p:spPr>
          <a:xfrm>
            <a:off x="457200" y="1600200"/>
            <a:ext cx="8229600" cy="4781550"/>
          </a:xfrm>
        </p:spPr>
        <p:txBody>
          <a:bodyPr/>
          <a:lstStyle/>
          <a:p>
            <a:pPr algn="justLow">
              <a:buFontTx/>
              <a:buNone/>
            </a:pPr>
            <a:r>
              <a:rPr lang="fa-IR" dirty="0"/>
              <a:t>مقطعی از یک باتری</a:t>
            </a:r>
            <a:endParaRPr lang="en-US" dirty="0"/>
          </a:p>
        </p:txBody>
      </p:sp>
      <p:pic>
        <p:nvPicPr>
          <p:cNvPr id="88068" name="Picture 4"/>
          <p:cNvPicPr>
            <a:picLocks noChangeAspect="1" noChangeArrowheads="1"/>
          </p:cNvPicPr>
          <p:nvPr/>
        </p:nvPicPr>
        <p:blipFill>
          <a:blip r:embed="rId2"/>
          <a:srcRect/>
          <a:stretch>
            <a:fillRect/>
          </a:stretch>
        </p:blipFill>
        <p:spPr bwMode="auto">
          <a:xfrm>
            <a:off x="971550" y="2401888"/>
            <a:ext cx="7345363" cy="3686175"/>
          </a:xfrm>
          <a:prstGeom prst="rect">
            <a:avLst/>
          </a:prstGeom>
          <a:noFill/>
          <a:ln w="9525">
            <a:noFill/>
            <a:miter lim="800000"/>
            <a:headEnd/>
            <a:tailEnd/>
          </a:ln>
          <a:effectLst/>
        </p:spPr>
      </p:pic>
      <p:sp>
        <p:nvSpPr>
          <p:cNvPr id="88069" name="Rectangle 5"/>
          <p:cNvSpPr>
            <a:spLocks noChangeArrowheads="1"/>
          </p:cNvSpPr>
          <p:nvPr/>
        </p:nvSpPr>
        <p:spPr bwMode="auto">
          <a:xfrm>
            <a:off x="1042988" y="5734050"/>
            <a:ext cx="1512887" cy="358775"/>
          </a:xfrm>
          <a:prstGeom prst="rect">
            <a:avLst/>
          </a:prstGeom>
          <a:solidFill>
            <a:schemeClr val="bg1"/>
          </a:solidFill>
          <a:ln w="9525">
            <a:noFill/>
            <a:miter lim="800000"/>
            <a:headEnd/>
            <a:tailEnd/>
          </a:ln>
          <a:effectLst/>
        </p:spPr>
        <p:txBody>
          <a:bodyPr wrap="none" anchor="ctr"/>
          <a:lstStyle/>
          <a:p>
            <a:endParaRPr lang="fa-IR"/>
          </a:p>
        </p:txBody>
      </p:sp>
      <p:sp>
        <p:nvSpPr>
          <p:cNvPr id="88070" name="Rectangle 6"/>
          <p:cNvSpPr>
            <a:spLocks noChangeArrowheads="1"/>
          </p:cNvSpPr>
          <p:nvPr/>
        </p:nvSpPr>
        <p:spPr bwMode="auto">
          <a:xfrm>
            <a:off x="3059113" y="2349500"/>
            <a:ext cx="3168650" cy="358775"/>
          </a:xfrm>
          <a:prstGeom prst="rect">
            <a:avLst/>
          </a:prstGeom>
          <a:solidFill>
            <a:schemeClr val="bg1"/>
          </a:solidFill>
          <a:ln w="9525">
            <a:noFill/>
            <a:miter lim="800000"/>
            <a:headEnd/>
            <a:tailEnd/>
          </a:ln>
          <a:effectLst/>
        </p:spPr>
        <p:txBody>
          <a:bodyPr wrap="none" anchor="ctr"/>
          <a:lstStyle/>
          <a:p>
            <a:endParaRPr lang="fa-IR"/>
          </a:p>
        </p:txBody>
      </p:sp>
      <p:sp>
        <p:nvSpPr>
          <p:cNvPr id="88071" name="Rectangle 7"/>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ششم : مدار جرقه زنی</a:t>
            </a:r>
            <a:endParaRPr lang="en-US" sz="2400" b="0">
              <a:solidFill>
                <a:srgbClr val="FFFFCC"/>
              </a:solidFill>
            </a:endParaRPr>
          </a:p>
        </p:txBody>
      </p:sp>
      <p:sp>
        <p:nvSpPr>
          <p:cNvPr id="8" name="Footer Placeholder 7"/>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body" idx="1"/>
          </p:nvPr>
        </p:nvSpPr>
        <p:spPr>
          <a:xfrm>
            <a:off x="457200" y="1600200"/>
            <a:ext cx="8229600" cy="4781550"/>
          </a:xfrm>
        </p:spPr>
        <p:txBody>
          <a:bodyPr/>
          <a:lstStyle/>
          <a:p>
            <a:pPr algn="justLow">
              <a:buFontTx/>
              <a:buNone/>
            </a:pPr>
            <a:r>
              <a:rPr lang="ar-SA" sz="3000" b="1" dirty="0"/>
              <a:t>سویچ </a:t>
            </a:r>
            <a:endParaRPr lang="ar-SA" sz="3000" dirty="0"/>
          </a:p>
          <a:p>
            <a:pPr algn="justLow"/>
            <a:r>
              <a:rPr lang="ar-SA" sz="3000" dirty="0"/>
              <a:t>سویچ وسیله ایست برای قطع و وصل و توزیع برق. </a:t>
            </a:r>
            <a:endParaRPr lang="fa-IR" sz="3000" dirty="0"/>
          </a:p>
          <a:p>
            <a:pPr algn="justLow"/>
            <a:r>
              <a:rPr lang="ar-SA" sz="3000" dirty="0"/>
              <a:t>سویچ معمولاً دو مرحله‌‌ای</a:t>
            </a:r>
            <a:r>
              <a:rPr lang="en-US" sz="3000" dirty="0"/>
              <a:t> </a:t>
            </a:r>
            <a:r>
              <a:rPr lang="ar-SA" sz="3000" dirty="0"/>
              <a:t>ولی گاهی سه یا چهار مرحله است.</a:t>
            </a:r>
            <a:r>
              <a:rPr lang="en-US" sz="3000" dirty="0"/>
              <a:t> </a:t>
            </a:r>
            <a:endParaRPr lang="fa-IR" sz="3000" dirty="0"/>
          </a:p>
          <a:p>
            <a:pPr algn="justLow"/>
            <a:r>
              <a:rPr lang="ar-SA" sz="3000" dirty="0"/>
              <a:t>برای موتور‌های گازوئیلی مثلاً تراكتورها چون این موتورها مدار جرقه زنی ندارند، مرحله اولی سویچ فقط برق عمومی موتور را وصل می‌كند. </a:t>
            </a:r>
            <a:endParaRPr lang="fa-IR" sz="3000" dirty="0"/>
          </a:p>
          <a:p>
            <a:pPr algn="justLow"/>
            <a:r>
              <a:rPr lang="ar-SA" sz="3000" dirty="0"/>
              <a:t>برای خاموش كردن این موتورها در آوردن كلید كارساز نیست بلكه باید خفه كن را كشید تا سوخت را قطع نماید. </a:t>
            </a:r>
            <a:endParaRPr lang="fa-IR" sz="3000" dirty="0"/>
          </a:p>
          <a:p>
            <a:pPr algn="justLow"/>
            <a:r>
              <a:rPr lang="ar-SA" sz="3000" dirty="0"/>
              <a:t>برای روشن كردن موتور باید ابتدا تكمه خفه كن را پایین برد. </a:t>
            </a:r>
            <a:endParaRPr lang="en-US" sz="3000" dirty="0"/>
          </a:p>
        </p:txBody>
      </p:sp>
      <p:sp>
        <p:nvSpPr>
          <p:cNvPr id="89091" name="Rectangle 3"/>
          <p:cNvSpPr>
            <a:spLocks noChangeArrowheads="1"/>
          </p:cNvSpPr>
          <p:nvPr/>
        </p:nvSpPr>
        <p:spPr bwMode="auto">
          <a:xfrm>
            <a:off x="2700338" y="1027113"/>
            <a:ext cx="6227762" cy="457200"/>
          </a:xfrm>
          <a:prstGeom prst="rect">
            <a:avLst/>
          </a:prstGeom>
          <a:noFill/>
          <a:ln w="9525">
            <a:noFill/>
            <a:miter lim="800000"/>
            <a:headEnd/>
            <a:tailEnd/>
          </a:ln>
          <a:effectLst/>
        </p:spPr>
        <p:txBody>
          <a:bodyPr>
            <a:spAutoFit/>
          </a:bodyPr>
          <a:lstStyle/>
          <a:p>
            <a:r>
              <a:rPr lang="ar-SA" sz="2400" b="0">
                <a:solidFill>
                  <a:srgbClr val="FFFFCC"/>
                </a:solidFill>
              </a:rPr>
              <a:t>بخش 1</a:t>
            </a:r>
            <a:r>
              <a:rPr lang="fa-IR" sz="2400" b="0">
                <a:solidFill>
                  <a:srgbClr val="FFFFCC"/>
                </a:solidFill>
              </a:rPr>
              <a:t>: </a:t>
            </a:r>
            <a:r>
              <a:rPr lang="ar-SA" sz="2400" b="0">
                <a:solidFill>
                  <a:srgbClr val="FFFFCC"/>
                </a:solidFill>
              </a:rPr>
              <a:t>موتورها</a:t>
            </a:r>
            <a:r>
              <a:rPr lang="fa-IR" sz="2400" b="0">
                <a:solidFill>
                  <a:srgbClr val="FFFFCC"/>
                </a:solidFill>
              </a:rPr>
              <a:t> - </a:t>
            </a:r>
            <a:r>
              <a:rPr lang="ar-SA" sz="2400" b="0">
                <a:solidFill>
                  <a:srgbClr val="FFFFCC"/>
                </a:solidFill>
              </a:rPr>
              <a:t>فصل </a:t>
            </a:r>
            <a:r>
              <a:rPr lang="fa-IR" sz="2400" b="0">
                <a:solidFill>
                  <a:srgbClr val="FFFFCC"/>
                </a:solidFill>
              </a:rPr>
              <a:t>ششم : مدار جرقه زنی</a:t>
            </a:r>
            <a:endParaRPr lang="en-US" sz="2400" b="0">
              <a:solidFill>
                <a:srgbClr val="FFFFCC"/>
              </a:solidFill>
            </a:endParaRPr>
          </a:p>
        </p:txBody>
      </p:sp>
      <p:sp>
        <p:nvSpPr>
          <p:cNvPr id="5" name="Footer Placeholder 4"/>
          <p:cNvSpPr>
            <a:spLocks noGrp="1"/>
          </p:cNvSpPr>
          <p:nvPr>
            <p:ph type="ftr" sz="quarter" idx="11"/>
          </p:nvPr>
        </p:nvSpPr>
        <p:spPr/>
        <p:txBody>
          <a:bodyPr/>
          <a:lstStyle/>
          <a:p>
            <a:r>
              <a:rPr lang="en-US"/>
              <a:t>fbsep7.ir</a:t>
            </a:r>
          </a:p>
        </p:txBody>
      </p:sp>
    </p:spTree>
  </p:cSld>
  <p:clrMapOvr>
    <a:masterClrMapping/>
  </p:clrMapOvr>
  <p:transition spd="med">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body" idx="1"/>
          </p:nvPr>
        </p:nvSpPr>
        <p:spPr>
          <a:xfrm>
            <a:off x="457200" y="1600200"/>
            <a:ext cx="8229600" cy="4781550"/>
          </a:xfrm>
        </p:spPr>
        <p:txBody>
          <a:bodyPr/>
          <a:lstStyle/>
          <a:p>
            <a:pPr algn="ctr">
              <a:buFontTx/>
              <a:buNone/>
            </a:pPr>
            <a:r>
              <a:rPr lang="ar-SA" b="1" dirty="0"/>
              <a:t>فصل هفتم</a:t>
            </a:r>
            <a:endParaRPr lang="fa-IR" b="1" dirty="0"/>
          </a:p>
          <a:p>
            <a:pPr algn="ctr">
              <a:buFontTx/>
              <a:buNone/>
            </a:pPr>
            <a:endParaRPr lang="fa-IR" b="1" dirty="0"/>
          </a:p>
          <a:p>
            <a:pPr algn="ctr">
              <a:buFontTx/>
              <a:buNone/>
            </a:pPr>
            <a:endParaRPr lang="ar-SA" b="1" dirty="0"/>
          </a:p>
          <a:p>
            <a:pPr algn="ctr">
              <a:buFontTx/>
              <a:buNone/>
            </a:pPr>
            <a:r>
              <a:rPr lang="ar-SA" sz="5400" b="1" dirty="0"/>
              <a:t>دستگاه روغنكاری</a:t>
            </a:r>
            <a:endParaRPr lang="en-US" sz="5400" b="1" dirty="0"/>
          </a:p>
        </p:txBody>
      </p:sp>
      <p:sp>
        <p:nvSpPr>
          <p:cNvPr id="4" name="Footer Placeholder 3"/>
          <p:cNvSpPr>
            <a:spLocks noGrp="1"/>
          </p:cNvSpPr>
          <p:nvPr>
            <p:ph type="ftr" sz="quarter" idx="11"/>
          </p:nvPr>
        </p:nvSpPr>
        <p:spPr/>
        <p:txBody>
          <a:bodyPr/>
          <a:lstStyle/>
          <a:p>
            <a:r>
              <a:rPr lang="en-US"/>
              <a:t>fbsep7.ir</a:t>
            </a:r>
          </a:p>
        </p:txBody>
      </p:sp>
    </p:spTree>
  </p:cSld>
  <p:clrMapOvr>
    <a:masterClrMapping/>
  </p:clrMapOvr>
  <p:transition spd="med">
    <p:fade/>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ar-SA" sz="1800" b="1"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ar-SA" sz="1800" b="1"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1112</TotalTime>
  <Words>8367</Words>
  <Application>Microsoft Office PowerPoint</Application>
  <PresentationFormat>On-screen Show (4:3)</PresentationFormat>
  <Paragraphs>1008</Paragraphs>
  <Slides>360</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360</vt:i4>
      </vt:variant>
    </vt:vector>
  </HeadingPairs>
  <TitlesOfParts>
    <vt:vector size="370" baseType="lpstr">
      <vt:lpstr>Arial</vt:lpstr>
      <vt:lpstr>B Nazanin</vt:lpstr>
      <vt:lpstr>B Nazanin Outline</vt:lpstr>
      <vt:lpstr>Calibri</vt:lpstr>
      <vt:lpstr>Lotus</vt:lpstr>
      <vt:lpstr>Times New Roman</vt:lpstr>
      <vt:lpstr>Wingdings</vt:lpstr>
      <vt:lpstr>Default Design</vt:lpstr>
      <vt:lpstr>Equation</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Dr.Rasekh</dc:creator>
  <cp:lastModifiedBy>MY PC</cp:lastModifiedBy>
  <cp:revision>96</cp:revision>
  <dcterms:modified xsi:type="dcterms:W3CDTF">2020-03-15T09:00:55Z</dcterms:modified>
</cp:coreProperties>
</file>